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6.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69" r:id="rId4"/>
    <p:sldId id="305" r:id="rId5"/>
    <p:sldId id="357" r:id="rId6"/>
    <p:sldId id="270" r:id="rId7"/>
    <p:sldId id="271" r:id="rId8"/>
    <p:sldId id="278" r:id="rId9"/>
    <p:sldId id="380" r:id="rId10"/>
    <p:sldId id="358" r:id="rId11"/>
    <p:sldId id="330" r:id="rId12"/>
    <p:sldId id="335" r:id="rId13"/>
    <p:sldId id="336" r:id="rId14"/>
    <p:sldId id="334" r:id="rId15"/>
    <p:sldId id="384" r:id="rId16"/>
    <p:sldId id="360" r:id="rId17"/>
    <p:sldId id="356" r:id="rId18"/>
    <p:sldId id="361" r:id="rId19"/>
    <p:sldId id="285" r:id="rId20"/>
    <p:sldId id="288" r:id="rId21"/>
    <p:sldId id="261" r:id="rId22"/>
    <p:sldId id="263" r:id="rId23"/>
    <p:sldId id="301" r:id="rId24"/>
    <p:sldId id="362" r:id="rId25"/>
    <p:sldId id="294" r:id="rId26"/>
    <p:sldId id="296" r:id="rId27"/>
    <p:sldId id="297" r:id="rId28"/>
    <p:sldId id="363" r:id="rId29"/>
    <p:sldId id="291" r:id="rId30"/>
    <p:sldId id="311" r:id="rId31"/>
    <p:sldId id="308" r:id="rId32"/>
    <p:sldId id="325" r:id="rId33"/>
    <p:sldId id="326" r:id="rId34"/>
    <p:sldId id="395" r:id="rId35"/>
    <p:sldId id="396" r:id="rId36"/>
    <p:sldId id="397" r:id="rId37"/>
    <p:sldId id="367" r:id="rId38"/>
    <p:sldId id="329" r:id="rId39"/>
    <p:sldId id="365" r:id="rId40"/>
    <p:sldId id="368" r:id="rId41"/>
    <p:sldId id="369" r:id="rId42"/>
    <p:sldId id="370" r:id="rId43"/>
    <p:sldId id="390" r:id="rId44"/>
    <p:sldId id="392" r:id="rId45"/>
    <p:sldId id="393" r:id="rId46"/>
    <p:sldId id="394" r:id="rId47"/>
    <p:sldId id="391" r:id="rId48"/>
    <p:sldId id="366" r:id="rId49"/>
    <p:sldId id="381" r:id="rId50"/>
    <p:sldId id="372" r:id="rId51"/>
    <p:sldId id="382" r:id="rId52"/>
    <p:sldId id="374" r:id="rId53"/>
    <p:sldId id="375" r:id="rId54"/>
    <p:sldId id="377" r:id="rId55"/>
    <p:sldId id="383" r:id="rId56"/>
    <p:sldId id="378" r:id="rId57"/>
    <p:sldId id="379" r:id="rId58"/>
    <p:sldId id="371" r:id="rId59"/>
    <p:sldId id="38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1416"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 Id="rId3"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 Id="rId2" Type="http://schemas.openxmlformats.org/officeDocument/2006/relationships/image" Target="../media/image41.wmf"/><Relationship Id="rId3"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wmf"/><Relationship Id="rId2" Type="http://schemas.openxmlformats.org/officeDocument/2006/relationships/image" Target="../media/image45.wmf"/><Relationship Id="rId3"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 Id="rId3"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1383A6-829E-534E-B05C-5EF77B816B64}" type="datetimeFigureOut">
              <a:rPr lang="en-US" smtClean="0"/>
              <a:t>10/4/15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6D311-D883-254F-B621-B978BCA3FA8F}" type="slidenum">
              <a:rPr lang="en-US" smtClean="0"/>
              <a:t>‹#›</a:t>
            </a:fld>
            <a:endParaRPr lang="en-US"/>
          </a:p>
        </p:txBody>
      </p:sp>
    </p:spTree>
    <p:extLst>
      <p:ext uri="{BB962C8B-B14F-4D97-AF65-F5344CB8AC3E}">
        <p14:creationId xmlns:p14="http://schemas.microsoft.com/office/powerpoint/2010/main" val="1433151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02" name="Text Box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Rectangle 1"/>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7346" name="Text Box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8370" name="Text Box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6B2DF0F-E5CB-B744-9C71-71B8A85A5448}" type="slidenum">
              <a:rPr lang="en-GB"/>
              <a:pPr/>
              <a:t>‹#›</a:t>
            </a:fld>
            <a:endParaRPr lang="en-GB"/>
          </a:p>
        </p:txBody>
      </p:sp>
    </p:spTree>
    <p:extLst>
      <p:ext uri="{BB962C8B-B14F-4D97-AF65-F5344CB8AC3E}">
        <p14:creationId xmlns:p14="http://schemas.microsoft.com/office/powerpoint/2010/main" val="2065491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GB"/>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GB"/>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32317F8-5225-3045-B84D-38D0496D41BB}" type="slidenum">
              <a:rPr lang="en-GB"/>
              <a:pPr/>
              <a:t>‹#›</a:t>
            </a:fld>
            <a:endParaRPr lang="en-GB"/>
          </a:p>
        </p:txBody>
      </p:sp>
    </p:spTree>
    <p:extLst>
      <p:ext uri="{BB962C8B-B14F-4D97-AF65-F5344CB8AC3E}">
        <p14:creationId xmlns:p14="http://schemas.microsoft.com/office/powerpoint/2010/main" val="20416962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27" y="892969"/>
            <a:ext cx="7804547" cy="5072063"/>
          </a:xfrm>
          <a:prstGeom prst="rect">
            <a:avLst/>
          </a:prstGeom>
        </p:spPr>
        <p:txBody>
          <a:bodyPr/>
          <a:lstStyle/>
          <a:p>
            <a:pPr lvl="0">
              <a:defRPr sz="1800">
                <a:solidFill>
                  <a:srgbClr val="000000"/>
                </a:solidFill>
              </a:defRPr>
            </a:pPr>
            <a:r>
              <a:rPr sz="2700">
                <a:solidFill>
                  <a:srgbClr val="FFFFFF"/>
                </a:solidFill>
              </a:rPr>
              <a:t>Body Level One</a:t>
            </a:r>
          </a:p>
          <a:p>
            <a:pPr lvl="1">
              <a:defRPr sz="1800">
                <a:solidFill>
                  <a:srgbClr val="000000"/>
                </a:solidFill>
              </a:defRPr>
            </a:pPr>
            <a:r>
              <a:rPr sz="2700">
                <a:solidFill>
                  <a:srgbClr val="FFFFFF"/>
                </a:solidFill>
              </a:rPr>
              <a:t>Body Level Two</a:t>
            </a:r>
          </a:p>
          <a:p>
            <a:pPr lvl="2">
              <a:defRPr sz="1800">
                <a:solidFill>
                  <a:srgbClr val="000000"/>
                </a:solidFill>
              </a:defRPr>
            </a:pPr>
            <a:r>
              <a:rPr sz="2700">
                <a:solidFill>
                  <a:srgbClr val="FFFFFF"/>
                </a:solidFill>
              </a:rPr>
              <a:t>Body Level Three</a:t>
            </a:r>
          </a:p>
          <a:p>
            <a:pPr lvl="3">
              <a:defRPr sz="1800">
                <a:solidFill>
                  <a:srgbClr val="000000"/>
                </a:solidFill>
              </a:defRPr>
            </a:pPr>
            <a:r>
              <a:rPr sz="2700">
                <a:solidFill>
                  <a:srgbClr val="FFFFFF"/>
                </a:solidFill>
              </a:rPr>
              <a:t>Body Level Four</a:t>
            </a:r>
          </a:p>
          <a:p>
            <a:pPr lvl="4">
              <a:defRPr sz="1800">
                <a:solidFill>
                  <a:srgbClr val="000000"/>
                </a:solidFill>
              </a:defRPr>
            </a:pPr>
            <a:r>
              <a:rPr sz="2700">
                <a:solidFill>
                  <a:srgbClr val="FFFFFF"/>
                </a:solidFill>
              </a:rPr>
              <a:t>Body Level Five</a:t>
            </a:r>
          </a:p>
        </p:txBody>
      </p:sp>
    </p:spTree>
    <p:extLst>
      <p:ext uri="{BB962C8B-B14F-4D97-AF65-F5344CB8AC3E}">
        <p14:creationId xmlns:p14="http://schemas.microsoft.com/office/powerpoint/2010/main" val="4033636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6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2700">
                <a:solidFill>
                  <a:srgbClr val="FFFFFF"/>
                </a:solidFill>
              </a:rPr>
              <a:t>Body Level One</a:t>
            </a:r>
          </a:p>
          <a:p>
            <a:pPr lvl="1">
              <a:defRPr sz="1800">
                <a:solidFill>
                  <a:srgbClr val="000000"/>
                </a:solidFill>
              </a:defRPr>
            </a:pPr>
            <a:r>
              <a:rPr sz="2700">
                <a:solidFill>
                  <a:srgbClr val="FFFFFF"/>
                </a:solidFill>
              </a:rPr>
              <a:t>Body Level Two</a:t>
            </a:r>
          </a:p>
          <a:p>
            <a:pPr lvl="2">
              <a:defRPr sz="1800">
                <a:solidFill>
                  <a:srgbClr val="000000"/>
                </a:solidFill>
              </a:defRPr>
            </a:pPr>
            <a:r>
              <a:rPr sz="2700">
                <a:solidFill>
                  <a:srgbClr val="FFFFFF"/>
                </a:solidFill>
              </a:rPr>
              <a:t>Body Level Three</a:t>
            </a:r>
          </a:p>
          <a:p>
            <a:pPr lvl="3">
              <a:defRPr sz="1800">
                <a:solidFill>
                  <a:srgbClr val="000000"/>
                </a:solidFill>
              </a:defRPr>
            </a:pPr>
            <a:r>
              <a:rPr sz="2700">
                <a:solidFill>
                  <a:srgbClr val="FFFFFF"/>
                </a:solidFill>
              </a:rPr>
              <a:t>Body Level Four</a:t>
            </a:r>
          </a:p>
          <a:p>
            <a:pPr lvl="4">
              <a:defRPr sz="1800">
                <a:solidFill>
                  <a:srgbClr val="000000"/>
                </a:solidFill>
              </a:defRPr>
            </a:pPr>
            <a:r>
              <a:rPr sz="2700">
                <a:solidFill>
                  <a:srgbClr val="FFFFFF"/>
                </a:solidFill>
              </a:rPr>
              <a:t>Body Level Five</a:t>
            </a:r>
          </a:p>
        </p:txBody>
      </p:sp>
    </p:spTree>
    <p:extLst>
      <p:ext uri="{BB962C8B-B14F-4D97-AF65-F5344CB8AC3E}">
        <p14:creationId xmlns:p14="http://schemas.microsoft.com/office/powerpoint/2010/main" val="3292681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1119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10/4/15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oleObject" Target="../embeddings/oleObject2.bin"/><Relationship Id="rId6" Type="http://schemas.openxmlformats.org/officeDocument/2006/relationships/image" Target="../media/image23.emf"/><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oleObject" Target="../embeddings/oleObject5.bin"/><Relationship Id="rId10"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oleObject" Target="../embeddings/oleObject6.bin"/><Relationship Id="rId6" Type="http://schemas.openxmlformats.org/officeDocument/2006/relationships/image" Target="../media/image23.emf"/><Relationship Id="rId7" Type="http://schemas.openxmlformats.org/officeDocument/2006/relationships/oleObject" Target="../embeddings/oleObject7.bin"/><Relationship Id="rId8"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8.bin"/><Relationship Id="rId5" Type="http://schemas.openxmlformats.org/officeDocument/2006/relationships/image" Target="../media/image35.wmf"/><Relationship Id="rId6" Type="http://schemas.openxmlformats.org/officeDocument/2006/relationships/oleObject" Target="../embeddings/oleObject9.bin"/><Relationship Id="rId7" Type="http://schemas.openxmlformats.org/officeDocument/2006/relationships/image" Target="../media/image36.wmf"/><Relationship Id="rId8" Type="http://schemas.openxmlformats.org/officeDocument/2006/relationships/oleObject" Target="../embeddings/oleObject10.bin"/><Relationship Id="rId9" Type="http://schemas.openxmlformats.org/officeDocument/2006/relationships/image" Target="../media/image37.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1" Type="http://schemas.openxmlformats.org/officeDocument/2006/relationships/image" Target="../media/image42.wmf"/><Relationship Id="rId12" Type="http://schemas.openxmlformats.org/officeDocument/2006/relationships/image" Target="../media/image43.png"/><Relationship Id="rId1" Type="http://schemas.openxmlformats.org/officeDocument/2006/relationships/vmlDrawing" Target="../drawings/vmlDrawing5.vml"/><Relationship Id="rId2" Type="http://schemas.microsoft.com/office/2007/relationships/media" Target="file://localhost/Volumes/Dell%20USB%20Po/VLBK/marcoOnofri/Toscani/redblumb.mpg" TargetMode="External"/><Relationship Id="rId3" Type="http://schemas.openxmlformats.org/officeDocument/2006/relationships/video" Target="file://localhost/Volumes/Dell%20USB%20Po/VLBK/marcoOnofri/Toscani/redblumb.mpg" TargetMode="External"/><Relationship Id="rId4" Type="http://schemas.openxmlformats.org/officeDocument/2006/relationships/slideLayout" Target="../slideLayouts/slideLayout7.xml"/><Relationship Id="rId5" Type="http://schemas.openxmlformats.org/officeDocument/2006/relationships/notesSlide" Target="../notesSlides/notesSlide5.xml"/><Relationship Id="rId6" Type="http://schemas.openxmlformats.org/officeDocument/2006/relationships/oleObject" Target="../embeddings/oleObject11.bin"/><Relationship Id="rId7" Type="http://schemas.openxmlformats.org/officeDocument/2006/relationships/image" Target="../media/image40.wmf"/><Relationship Id="rId8" Type="http://schemas.openxmlformats.org/officeDocument/2006/relationships/oleObject" Target="../embeddings/oleObject12.bin"/><Relationship Id="rId9" Type="http://schemas.openxmlformats.org/officeDocument/2006/relationships/image" Target="../media/image41.wmf"/><Relationship Id="rId10"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7.png"/><Relationship Id="rId5" Type="http://schemas.openxmlformats.org/officeDocument/2006/relationships/oleObject" Target="../embeddings/oleObject14.bin"/><Relationship Id="rId6" Type="http://schemas.openxmlformats.org/officeDocument/2006/relationships/image" Target="../media/image44.wmf"/><Relationship Id="rId7" Type="http://schemas.openxmlformats.org/officeDocument/2006/relationships/oleObject" Target="../embeddings/oleObject15.bin"/><Relationship Id="rId8" Type="http://schemas.openxmlformats.org/officeDocument/2006/relationships/image" Target="../media/image45.wmf"/><Relationship Id="rId9" Type="http://schemas.openxmlformats.org/officeDocument/2006/relationships/oleObject" Target="../embeddings/oleObject16.bin"/><Relationship Id="rId10" Type="http://schemas.openxmlformats.org/officeDocument/2006/relationships/image" Target="../media/image46.w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emf"/><Relationship Id="rId6" Type="http://schemas.openxmlformats.org/officeDocument/2006/relationships/image" Target="../media/image54.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58.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5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60.emf"/><Relationship Id="rId5" Type="http://schemas.openxmlformats.org/officeDocument/2006/relationships/oleObject" Target="../embeddings/oleObject20.bin"/><Relationship Id="rId6" Type="http://schemas.openxmlformats.org/officeDocument/2006/relationships/image" Target="../media/image61.emf"/><Relationship Id="rId7" Type="http://schemas.openxmlformats.org/officeDocument/2006/relationships/oleObject" Target="../embeddings/oleObject21.bin"/><Relationship Id="rId8" Type="http://schemas.openxmlformats.org/officeDocument/2006/relationships/image" Target="../media/image62.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63.emf"/><Relationship Id="rId5" Type="http://schemas.openxmlformats.org/officeDocument/2006/relationships/image" Target="../media/image64.png"/><Relationship Id="rId6" Type="http://schemas.openxmlformats.org/officeDocument/2006/relationships/image" Target="../media/image65.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png"/><Relationship Id="rId3"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jpeg"/><Relationship Id="rId3"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jpeg"/><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oleObject" Target="../embeddings/oleObject1.bin"/><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2198" y="1001391"/>
            <a:ext cx="7772400" cy="1470025"/>
          </a:xfrm>
        </p:spPr>
        <p:txBody>
          <a:bodyPr>
            <a:noAutofit/>
          </a:bodyPr>
          <a:lstStyle/>
          <a:p>
            <a:r>
              <a:rPr lang="en-US" dirty="0" smtClean="0"/>
              <a:t>Current fragmentation and particle acceleration in strongly turbulent plasma</a:t>
            </a:r>
            <a:endParaRPr lang="en-US" dirty="0"/>
          </a:p>
        </p:txBody>
      </p:sp>
      <p:sp>
        <p:nvSpPr>
          <p:cNvPr id="3" name="Subtitle 2"/>
          <p:cNvSpPr>
            <a:spLocks noGrp="1"/>
          </p:cNvSpPr>
          <p:nvPr>
            <p:ph type="subTitle" idx="1"/>
          </p:nvPr>
        </p:nvSpPr>
        <p:spPr/>
        <p:txBody>
          <a:bodyPr>
            <a:normAutofit/>
          </a:bodyPr>
          <a:lstStyle/>
          <a:p>
            <a:r>
              <a:rPr lang="en-US" sz="4000" dirty="0" err="1" smtClean="0"/>
              <a:t>Loukas</a:t>
            </a:r>
            <a:r>
              <a:rPr lang="en-US" sz="4000" dirty="0" smtClean="0"/>
              <a:t> Vlahos</a:t>
            </a:r>
          </a:p>
          <a:p>
            <a:r>
              <a:rPr lang="en-US" sz="1800" dirty="0" smtClean="0"/>
              <a:t>Aristotle University,  </a:t>
            </a:r>
          </a:p>
          <a:p>
            <a:r>
              <a:rPr lang="en-US" sz="1800" dirty="0" smtClean="0"/>
              <a:t>Thessaloniki, Greece</a:t>
            </a:r>
            <a:endParaRPr lang="en-US" sz="1800" dirty="0"/>
          </a:p>
        </p:txBody>
      </p:sp>
    </p:spTree>
    <p:extLst>
      <p:ext uri="{BB962C8B-B14F-4D97-AF65-F5344CB8AC3E}">
        <p14:creationId xmlns:p14="http://schemas.microsoft.com/office/powerpoint/2010/main" val="21441808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properties of currents sheets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792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38" y="231735"/>
            <a:ext cx="8229600" cy="1143000"/>
          </a:xfrm>
        </p:spPr>
        <p:txBody>
          <a:bodyPr>
            <a:normAutofit fontScale="90000"/>
          </a:bodyPr>
          <a:lstStyle/>
          <a:p>
            <a:pPr algn="l"/>
            <a:r>
              <a:rPr lang="en-US" sz="2700" dirty="0" smtClean="0"/>
              <a:t>Statistical analysis of current sheets in three dimensional MHD turbulence</a:t>
            </a:r>
            <a:r>
              <a:rPr lang="en-US" sz="4000" dirty="0"/>
              <a:t> </a:t>
            </a:r>
            <a:r>
              <a:rPr lang="en-US" sz="3600" dirty="0" smtClean="0"/>
              <a:t/>
            </a:r>
            <a:br>
              <a:rPr lang="en-US" sz="3600" dirty="0" smtClean="0"/>
            </a:br>
            <a:r>
              <a:rPr lang="en-US" sz="2200" dirty="0" err="1" smtClean="0"/>
              <a:t>Zhadankin</a:t>
            </a:r>
            <a:r>
              <a:rPr lang="en-US" sz="2200" dirty="0" smtClean="0"/>
              <a:t> et al, </a:t>
            </a:r>
            <a:r>
              <a:rPr lang="en-US" sz="2200" dirty="0" err="1" smtClean="0"/>
              <a:t>ApJ</a:t>
            </a:r>
            <a:r>
              <a:rPr lang="en-US" sz="2200" dirty="0" smtClean="0"/>
              <a:t>, 201</a:t>
            </a:r>
            <a:r>
              <a:rPr lang="en-US" sz="3100" dirty="0" smtClean="0"/>
              <a:t>3</a:t>
            </a:r>
            <a:endParaRPr lang="en-US" sz="3100" dirty="0"/>
          </a:p>
        </p:txBody>
      </p:sp>
      <p:pic>
        <p:nvPicPr>
          <p:cNvPr id="4" name="Content Placeholder 3" descr="fig1.jpg"/>
          <p:cNvPicPr>
            <a:picLocks noGrp="1" noChangeAspect="1"/>
          </p:cNvPicPr>
          <p:nvPr>
            <p:ph idx="1"/>
          </p:nvPr>
        </p:nvPicPr>
        <p:blipFill>
          <a:blip r:embed="rId2">
            <a:extLst>
              <a:ext uri="{28A0092B-C50C-407E-A947-70E740481C1C}">
                <a14:useLocalDpi xmlns:a14="http://schemas.microsoft.com/office/drawing/2010/main" val="0"/>
              </a:ext>
            </a:extLst>
          </a:blip>
          <a:srcRect t="21241" b="21241"/>
          <a:stretch>
            <a:fillRect/>
          </a:stretch>
        </p:blipFill>
        <p:spPr/>
      </p:pic>
    </p:spTree>
    <p:extLst>
      <p:ext uri="{BB962C8B-B14F-4D97-AF65-F5344CB8AC3E}">
        <p14:creationId xmlns:p14="http://schemas.microsoft.com/office/powerpoint/2010/main" val="38682707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dissipation rate</a:t>
            </a: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4" name="Picture 3" descr="fig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098" y="1741289"/>
            <a:ext cx="6068071" cy="4897039"/>
          </a:xfrm>
          <a:prstGeom prst="rect">
            <a:avLst/>
          </a:prstGeom>
        </p:spPr>
      </p:pic>
    </p:spTree>
    <p:extLst>
      <p:ext uri="{BB962C8B-B14F-4D97-AF65-F5344CB8AC3E}">
        <p14:creationId xmlns:p14="http://schemas.microsoft.com/office/powerpoint/2010/main" val="607682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current density</a:t>
            </a: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4" name="Picture 3" descr="fig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19" y="1725924"/>
            <a:ext cx="6262107" cy="4664857"/>
          </a:xfrm>
          <a:prstGeom prst="rect">
            <a:avLst/>
          </a:prstGeom>
        </p:spPr>
      </p:pic>
    </p:spTree>
    <p:extLst>
      <p:ext uri="{BB962C8B-B14F-4D97-AF65-F5344CB8AC3E}">
        <p14:creationId xmlns:p14="http://schemas.microsoft.com/office/powerpoint/2010/main" val="15384396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4400"/>
            <a:ext cx="9144000" cy="2475411"/>
          </a:xfrm>
          <a:prstGeom prst="rect">
            <a:avLst/>
          </a:prstGeom>
        </p:spPr>
      </p:pic>
    </p:spTree>
    <p:extLst>
      <p:ext uri="{BB962C8B-B14F-4D97-AF65-F5344CB8AC3E}">
        <p14:creationId xmlns:p14="http://schemas.microsoft.com/office/powerpoint/2010/main" val="16417601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Wind data</a:t>
            </a:r>
            <a:endParaRPr lang="en-US" dirty="0"/>
          </a:p>
        </p:txBody>
      </p:sp>
      <p:sp>
        <p:nvSpPr>
          <p:cNvPr id="3" name="Text Placeholder 2"/>
          <p:cNvSpPr>
            <a:spLocks noGrp="1"/>
          </p:cNvSpPr>
          <p:nvPr>
            <p:ph type="body" sz="half" idx="1"/>
          </p:nvPr>
        </p:nvSpPr>
        <p:spPr/>
        <p:txBody>
          <a:bodyPr/>
          <a:lstStyle/>
          <a:p>
            <a:endParaRPr lang="en-US" dirty="0"/>
          </a:p>
        </p:txBody>
      </p:sp>
      <p:pic>
        <p:nvPicPr>
          <p:cNvPr id="5" name="Content Placeholder 4" descr="sw1.png"/>
          <p:cNvPicPr>
            <a:picLocks noGrp="1" noChangeAspect="1"/>
          </p:cNvPicPr>
          <p:nvPr>
            <p:ph sz="half" idx="2"/>
          </p:nvPr>
        </p:nvPicPr>
        <p:blipFill>
          <a:blip r:embed="rId2">
            <a:extLst>
              <a:ext uri="{28A0092B-C50C-407E-A947-70E740481C1C}">
                <a14:useLocalDpi xmlns:a14="http://schemas.microsoft.com/office/drawing/2010/main" val="0"/>
              </a:ext>
            </a:extLst>
          </a:blip>
          <a:srcRect l="16506" r="16506"/>
          <a:stretch>
            <a:fillRect/>
          </a:stretch>
        </p:blipFill>
        <p:spPr>
          <a:xfrm>
            <a:off x="685800" y="1981200"/>
            <a:ext cx="3810000" cy="4114800"/>
          </a:xfrm>
        </p:spPr>
      </p:pic>
      <p:pic>
        <p:nvPicPr>
          <p:cNvPr id="6" name="Picture 5" descr="sw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573" y="2492793"/>
            <a:ext cx="4547427" cy="3256182"/>
          </a:xfrm>
          <a:prstGeom prst="rect">
            <a:avLst/>
          </a:prstGeom>
        </p:spPr>
      </p:pic>
    </p:spTree>
    <p:extLst>
      <p:ext uri="{BB962C8B-B14F-4D97-AF65-F5344CB8AC3E}">
        <p14:creationId xmlns:p14="http://schemas.microsoft.com/office/powerpoint/2010/main" val="36945547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t>
            </a:r>
            <a:r>
              <a:rPr lang="en-US" dirty="0" err="1" smtClean="0"/>
              <a:t>shheets</a:t>
            </a:r>
            <a:r>
              <a:rPr lang="en-US" dirty="0" smtClean="0"/>
              <a:t> formation driven from the boundary</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4315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C:\Documents and Settings\georgmk1\My Documents\meetings\SIPWork_2004\vlahos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C:\Documents and Settings\georgmk1\My Documents\meetings\HELAS_2003\dg01.g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2590800" cy="2590800"/>
          </a:xfrm>
          <a:prstGeom prst="rect">
            <a:avLst/>
          </a:prstGeom>
          <a:noFill/>
          <a:extLst>
            <a:ext uri="{909E8E84-426E-40dd-AFC4-6F175D3DCCD1}">
              <a14:hiddenFill xmlns:a14="http://schemas.microsoft.com/office/drawing/2010/main">
                <a:solidFill>
                  <a:srgbClr val="FFFFFF"/>
                </a:solidFill>
              </a14:hiddenFill>
            </a:ext>
          </a:extLst>
        </p:spPr>
      </p:pic>
      <p:grpSp>
        <p:nvGrpSpPr>
          <p:cNvPr id="18434" name="Group 2"/>
          <p:cNvGrpSpPr>
            <a:grpSpLocks/>
          </p:cNvGrpSpPr>
          <p:nvPr/>
        </p:nvGrpSpPr>
        <p:grpSpPr bwMode="auto">
          <a:xfrm>
            <a:off x="0" y="0"/>
            <a:ext cx="9144000" cy="1219200"/>
            <a:chOff x="0" y="0"/>
            <a:chExt cx="5760" cy="768"/>
          </a:xfrm>
        </p:grpSpPr>
        <p:sp>
          <p:nvSpPr>
            <p:cNvPr id="18435" name="Text Box 3"/>
            <p:cNvSpPr txBox="1">
              <a:spLocks noChangeArrowheads="1"/>
            </p:cNvSpPr>
            <p:nvPr/>
          </p:nvSpPr>
          <p:spPr bwMode="auto">
            <a:xfrm>
              <a:off x="0" y="480"/>
              <a:ext cx="43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8436" name="Text Box 4"/>
            <p:cNvSpPr txBox="1">
              <a:spLocks noChangeArrowheads="1"/>
            </p:cNvSpPr>
            <p:nvPr/>
          </p:nvSpPr>
          <p:spPr bwMode="auto">
            <a:xfrm>
              <a:off x="0" y="0"/>
              <a:ext cx="57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effectLst>
                    <a:outerShdw blurRad="38100" dist="38100" dir="2700000" algn="tl">
                      <a:srgbClr val="DDDDDD"/>
                    </a:outerShdw>
                  </a:effectLst>
                </a:rPr>
                <a:t>Expected consequences of turbulence</a:t>
              </a:r>
            </a:p>
          </p:txBody>
        </p:sp>
        <p:pic>
          <p:nvPicPr>
            <p:cNvPr id="18439" name="Picture 7" descr="C:\Documents and Settings\georgmk1\My Documents\meetings\NRL_visit_052003\bar.g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432"/>
              <a:ext cx="4032" cy="48"/>
            </a:xfrm>
            <a:prstGeom prst="rect">
              <a:avLst/>
            </a:prstGeom>
            <a:noFill/>
            <a:extLst>
              <a:ext uri="{909E8E84-426E-40dd-AFC4-6F175D3DCCD1}">
                <a14:hiddenFill xmlns:a14="http://schemas.microsoft.com/office/drawing/2010/main">
                  <a:solidFill>
                    <a:srgbClr val="FFFFFF"/>
                  </a:solidFill>
                </a14:hiddenFill>
              </a:ext>
            </a:extLst>
          </p:spPr>
        </p:pic>
      </p:grpSp>
      <p:sp>
        <p:nvSpPr>
          <p:cNvPr id="18444" name="Text Box 12"/>
          <p:cNvSpPr txBox="1">
            <a:spLocks noChangeArrowheads="1"/>
          </p:cNvSpPr>
          <p:nvPr/>
        </p:nvSpPr>
        <p:spPr bwMode="auto">
          <a:xfrm>
            <a:off x="0" y="4648200"/>
            <a:ext cx="91440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Blip>
                <a:blip r:embed="rId5"/>
              </a:buBlip>
            </a:pPr>
            <a:r>
              <a:rPr lang="en-US" sz="1800" dirty="0">
                <a:solidFill>
                  <a:schemeClr val="accent2"/>
                </a:solidFill>
                <a:effectLst>
                  <a:outerShdw blurRad="38100" dist="38100" dir="2700000" algn="tl">
                    <a:srgbClr val="DDDDDD"/>
                  </a:outerShdw>
                </a:effectLst>
              </a:rPr>
              <a:t> </a:t>
            </a:r>
            <a:r>
              <a:rPr lang="en-US" sz="2000" dirty="0">
                <a:effectLst>
                  <a:outerShdw blurRad="38100" dist="38100" dir="2700000" algn="tl">
                    <a:srgbClr val="DDDDDD"/>
                  </a:outerShdw>
                </a:effectLst>
              </a:rPr>
              <a:t>Hierarchical </a:t>
            </a:r>
            <a:r>
              <a:rPr lang="en-US" sz="2000" u="sng" dirty="0">
                <a:effectLst>
                  <a:outerShdw blurRad="38100" dist="38100" dir="2700000" algn="tl">
                    <a:srgbClr val="DDDDDD"/>
                  </a:outerShdw>
                </a:effectLst>
              </a:rPr>
              <a:t>self-organization</a:t>
            </a:r>
            <a:r>
              <a:rPr lang="en-US" sz="2000" dirty="0">
                <a:effectLst>
                  <a:outerShdw blurRad="38100" dist="38100" dir="2700000" algn="tl">
                    <a:srgbClr val="DDDDDD"/>
                  </a:outerShdw>
                </a:effectLst>
              </a:rPr>
              <a:t>, which gives rise to tremendous spatial complexity</a:t>
            </a:r>
          </a:p>
          <a:p>
            <a:pPr>
              <a:spcBef>
                <a:spcPct val="50000"/>
              </a:spcBef>
              <a:buFontTx/>
              <a:buBlip>
                <a:blip r:embed="rId5"/>
              </a:buBlip>
            </a:pPr>
            <a:r>
              <a:rPr lang="en-US" sz="2000" dirty="0">
                <a:effectLst>
                  <a:outerShdw blurRad="38100" dist="38100" dir="2700000" algn="tl">
                    <a:srgbClr val="DDDDDD"/>
                  </a:outerShdw>
                </a:effectLst>
              </a:rPr>
              <a:t> Spatial self-similarity (scale invariance &amp; fractal structures)</a:t>
            </a:r>
          </a:p>
          <a:p>
            <a:pPr>
              <a:spcBef>
                <a:spcPct val="50000"/>
              </a:spcBef>
              <a:buFontTx/>
              <a:buBlip>
                <a:blip r:embed="rId5"/>
              </a:buBlip>
            </a:pPr>
            <a:r>
              <a:rPr lang="en-US" sz="2000" dirty="0">
                <a:effectLst>
                  <a:outerShdw blurRad="38100" dist="38100" dir="2700000" algn="tl">
                    <a:srgbClr val="DDDDDD"/>
                  </a:outerShdw>
                </a:effectLst>
              </a:rPr>
              <a:t> Intermittency in the energy release process</a:t>
            </a:r>
          </a:p>
          <a:p>
            <a:pPr>
              <a:spcBef>
                <a:spcPct val="50000"/>
              </a:spcBef>
              <a:buFontTx/>
              <a:buBlip>
                <a:blip r:embed="rId5"/>
              </a:buBlip>
            </a:pPr>
            <a:r>
              <a:rPr lang="en-US" sz="2000" dirty="0">
                <a:effectLst>
                  <a:outerShdw blurRad="38100" dist="38100" dir="2700000" algn="tl">
                    <a:srgbClr val="DDDDDD"/>
                  </a:outerShdw>
                </a:effectLst>
              </a:rPr>
              <a:t> Power laws in the statistical behavior of the system</a:t>
            </a:r>
            <a:r>
              <a:rPr lang="en-US" dirty="0">
                <a:effectLst>
                  <a:outerShdw blurRad="38100" dist="38100" dir="2700000" algn="tl">
                    <a:srgbClr val="DDDDDD"/>
                  </a:outerShdw>
                </a:effectLst>
              </a:rPr>
              <a:t> </a:t>
            </a:r>
          </a:p>
        </p:txBody>
      </p:sp>
      <p:sp>
        <p:nvSpPr>
          <p:cNvPr id="18445" name="Text Box 13"/>
          <p:cNvSpPr txBox="1">
            <a:spLocks noChangeArrowheads="1"/>
          </p:cNvSpPr>
          <p:nvPr/>
        </p:nvSpPr>
        <p:spPr bwMode="auto">
          <a:xfrm>
            <a:off x="990600" y="4038600"/>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effectLst>
                  <a:outerShdw blurRad="38100" dist="38100" dir="2700000" algn="tl">
                    <a:srgbClr val="DDDDDD"/>
                  </a:outerShdw>
                </a:effectLst>
              </a:rPr>
              <a:t>Vlahos et al. (2004)</a:t>
            </a:r>
          </a:p>
        </p:txBody>
      </p:sp>
      <p:sp>
        <p:nvSpPr>
          <p:cNvPr id="18447" name="Text Box 15"/>
          <p:cNvSpPr txBox="1">
            <a:spLocks noChangeArrowheads="1"/>
          </p:cNvSpPr>
          <p:nvPr/>
        </p:nvSpPr>
        <p:spPr bwMode="auto">
          <a:xfrm>
            <a:off x="4495800" y="3962400"/>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effectLst>
                  <a:outerShdw blurRad="38100" dist="38100" dir="2700000" algn="tl">
                    <a:srgbClr val="DDDDDD"/>
                  </a:outerShdw>
                </a:effectLst>
              </a:rPr>
              <a:t>Dmitruk et al. (1998)</a:t>
            </a:r>
          </a:p>
        </p:txBody>
      </p:sp>
      <p:pic>
        <p:nvPicPr>
          <p:cNvPr id="18448" name="Picture 16" descr="C:\Documents and Settings\georgmk1\My Documents\meetings\SIPWork_2004\dmitruk_gomez_9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219200"/>
            <a:ext cx="22860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8449" name="Text Box 17"/>
          <p:cNvSpPr txBox="1">
            <a:spLocks noChangeArrowheads="1"/>
          </p:cNvSpPr>
          <p:nvPr/>
        </p:nvSpPr>
        <p:spPr bwMode="auto">
          <a:xfrm>
            <a:off x="6705600" y="39624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effectLst>
                  <a:outerShdw blurRad="38100" dist="38100" dir="2700000" algn="tl">
                    <a:srgbClr val="DDDDDD"/>
                  </a:outerShdw>
                </a:effectLst>
              </a:rPr>
              <a:t>Dmitruk &amp; Gomez (1997)</a:t>
            </a:r>
          </a:p>
        </p:txBody>
      </p:sp>
      <p:sp>
        <p:nvSpPr>
          <p:cNvPr id="18450" name="Text Box 18"/>
          <p:cNvSpPr txBox="1">
            <a:spLocks noChangeArrowheads="1"/>
          </p:cNvSpPr>
          <p:nvPr/>
        </p:nvSpPr>
        <p:spPr bwMode="auto">
          <a:xfrm>
            <a:off x="8153400" y="652145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a:solidFill>
                  <a:srgbClr val="FF3300"/>
                </a:solidFill>
                <a:effectLst>
                  <a:outerShdw blurRad="38100" dist="38100" dir="2700000" algn="tl">
                    <a:srgbClr val="DDDDDD"/>
                  </a:outerShdw>
                </a:effectLst>
              </a:rPr>
              <a:t>SIPWII 04</a:t>
            </a:r>
          </a:p>
        </p:txBody>
      </p:sp>
      <p:sp>
        <p:nvSpPr>
          <p:cNvPr id="18451" name="Text Box 19"/>
          <p:cNvSpPr txBox="1">
            <a:spLocks noChangeArrowheads="1"/>
          </p:cNvSpPr>
          <p:nvPr/>
        </p:nvSpPr>
        <p:spPr bwMode="auto">
          <a:xfrm>
            <a:off x="0" y="6553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solidFill>
                  <a:srgbClr val="003300"/>
                </a:solidFill>
              </a:rPr>
              <a:t>8/12</a:t>
            </a:r>
          </a:p>
        </p:txBody>
      </p:sp>
    </p:spTree>
    <p:extLst>
      <p:ext uri="{BB962C8B-B14F-4D97-AF65-F5344CB8AC3E}">
        <p14:creationId xmlns:p14="http://schemas.microsoft.com/office/powerpoint/2010/main" val="309557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Externally Stressed magnetic loops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53364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120834" name="Rectangle 2"/>
          <p:cNvSpPr>
            <a:spLocks noGrp="1" noRot="1" noChangeArrowheads="1"/>
          </p:cNvSpPr>
          <p:nvPr>
            <p:ph type="title"/>
          </p:nvPr>
        </p:nvSpPr>
        <p:spPr/>
        <p:txBody>
          <a:bodyPr/>
          <a:lstStyle/>
          <a:p>
            <a:r>
              <a:rPr lang="en-US"/>
              <a:t>MHD Equations</a:t>
            </a:r>
          </a:p>
        </p:txBody>
      </p:sp>
      <p:pic>
        <p:nvPicPr>
          <p:cNvPr id="12083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19250" y="1700213"/>
            <a:ext cx="5357813" cy="3251200"/>
          </a:xfrm>
          <a:noFill/>
          <a:ln/>
        </p:spPr>
      </p:pic>
    </p:spTree>
    <p:extLst>
      <p:ext uri="{BB962C8B-B14F-4D97-AF65-F5344CB8AC3E}">
        <p14:creationId xmlns:p14="http://schemas.microsoft.com/office/powerpoint/2010/main" val="38501579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topics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MHD turbulence leads to  current fragmentation, current sheets and magnetic reconnection</a:t>
            </a:r>
          </a:p>
          <a:p>
            <a:r>
              <a:rPr lang="en-US" dirty="0" smtClean="0"/>
              <a:t>Current sheets and current fragmentation</a:t>
            </a:r>
            <a:r>
              <a:rPr lang="el-GR" dirty="0" smtClean="0"/>
              <a:t> </a:t>
            </a:r>
            <a:r>
              <a:rPr lang="en-US" dirty="0" smtClean="0"/>
              <a:t>are also driven by stressed  magnetic fields</a:t>
            </a:r>
          </a:p>
          <a:p>
            <a:r>
              <a:rPr lang="en-US" dirty="0" smtClean="0"/>
              <a:t>Distributed dissipation sites in current sheets and formation of distributed accelerators (E-fields)</a:t>
            </a:r>
          </a:p>
          <a:p>
            <a:r>
              <a:rPr lang="en-US" dirty="0" smtClean="0"/>
              <a:t>Particle acceleration in distributed localized E-fields</a:t>
            </a:r>
          </a:p>
          <a:p>
            <a:r>
              <a:rPr lang="en-US" dirty="0" smtClean="0"/>
              <a:t>Conclusions</a:t>
            </a:r>
            <a:endParaRPr lang="en-US" dirty="0"/>
          </a:p>
        </p:txBody>
      </p:sp>
    </p:spTree>
    <p:extLst>
      <p:ext uri="{BB962C8B-B14F-4D97-AF65-F5344CB8AC3E}">
        <p14:creationId xmlns:p14="http://schemas.microsoft.com/office/powerpoint/2010/main" val="30237231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endParaRPr lang="en-US" dirty="0"/>
          </a:p>
        </p:txBody>
      </p:sp>
      <p:sp>
        <p:nvSpPr>
          <p:cNvPr id="121858" name="Rectangle 2"/>
          <p:cNvSpPr>
            <a:spLocks noGrp="1" noRot="1" noChangeArrowheads="1"/>
          </p:cNvSpPr>
          <p:nvPr>
            <p:ph type="title"/>
          </p:nvPr>
        </p:nvSpPr>
        <p:spPr/>
        <p:txBody>
          <a:bodyPr>
            <a:normAutofit fontScale="90000"/>
          </a:bodyPr>
          <a:lstStyle/>
          <a:p>
            <a:r>
              <a:rPr lang="en-GB"/>
              <a:t>The stochastic loop model </a:t>
            </a:r>
            <a:r>
              <a:rPr lang="en-GB" sz="3500"/>
              <a:t>(Galsgaard)</a:t>
            </a:r>
          </a:p>
        </p:txBody>
      </p:sp>
      <p:sp>
        <p:nvSpPr>
          <p:cNvPr id="121859" name="Rectangle 3"/>
          <p:cNvSpPr>
            <a:spLocks noGrp="1" noChangeArrowheads="1"/>
          </p:cNvSpPr>
          <p:nvPr>
            <p:ph type="body" sz="half" idx="1"/>
          </p:nvPr>
        </p:nvSpPr>
        <p:spPr>
          <a:xfrm>
            <a:off x="301625" y="1600200"/>
            <a:ext cx="4186238" cy="4498975"/>
          </a:xfrm>
          <a:noFill/>
          <a:ln/>
        </p:spPr>
        <p:txBody>
          <a:bodyPr/>
          <a:lstStyle/>
          <a:p>
            <a:pPr>
              <a:lnSpc>
                <a:spcPct val="80000"/>
              </a:lnSpc>
            </a:pPr>
            <a:r>
              <a:rPr lang="en-GB" sz="1800"/>
              <a:t>3D MHD experiment of photospherically driven slender magnetic flux tubes</a:t>
            </a:r>
          </a:p>
          <a:p>
            <a:pPr>
              <a:lnSpc>
                <a:spcPct val="80000"/>
              </a:lnSpc>
              <a:buFont typeface="Arial" charset="0"/>
              <a:buNone/>
            </a:pPr>
            <a:endParaRPr lang="en-GB" sz="1800"/>
          </a:p>
          <a:p>
            <a:pPr>
              <a:lnSpc>
                <a:spcPct val="80000"/>
              </a:lnSpc>
            </a:pPr>
            <a:r>
              <a:rPr lang="en-GB" sz="1800"/>
              <a:t>Continued random driving of the foot points (incompressible sinusoidal large scale shear motions ) </a:t>
            </a:r>
          </a:p>
          <a:p>
            <a:pPr>
              <a:lnSpc>
                <a:spcPct val="80000"/>
              </a:lnSpc>
              <a:buFont typeface="Arial" charset="0"/>
              <a:buNone/>
            </a:pPr>
            <a:endParaRPr lang="en-GB" sz="1800"/>
          </a:p>
          <a:p>
            <a:pPr>
              <a:lnSpc>
                <a:spcPct val="80000"/>
              </a:lnSpc>
            </a:pPr>
            <a:r>
              <a:rPr lang="en-GB" sz="1800"/>
              <a:t>Reconnection jets generate secondary perturbations in B</a:t>
            </a:r>
          </a:p>
          <a:p>
            <a:pPr>
              <a:lnSpc>
                <a:spcPct val="80000"/>
              </a:lnSpc>
              <a:buFont typeface="Arial" charset="0"/>
              <a:buNone/>
            </a:pPr>
            <a:endParaRPr lang="en-GB" sz="1800"/>
          </a:p>
          <a:p>
            <a:pPr>
              <a:lnSpc>
                <a:spcPct val="80000"/>
              </a:lnSpc>
            </a:pPr>
            <a:r>
              <a:rPr lang="en-GB" sz="1800"/>
              <a:t>Formation of stochastic current sheets</a:t>
            </a:r>
          </a:p>
        </p:txBody>
      </p:sp>
      <p:pic>
        <p:nvPicPr>
          <p:cNvPr id="121863" name="Picture 7" descr="heat3"/>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1557338"/>
            <a:ext cx="4194175" cy="1754187"/>
          </a:xfrm>
        </p:spPr>
      </p:pic>
      <p:pic>
        <p:nvPicPr>
          <p:cNvPr id="121865" name="Picture 9" descr="current_l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357563"/>
            <a:ext cx="4319587" cy="196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944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21863"/>
                                        </p:tgtEl>
                                        <p:attrNameLst>
                                          <p:attrName>style.visibility</p:attrName>
                                        </p:attrNameLst>
                                      </p:cBhvr>
                                      <p:to>
                                        <p:strVal val="visible"/>
                                      </p:to>
                                    </p:set>
                                    <p:animEffect transition="in" filter="blinds(horizontal)">
                                      <p:cBhvr>
                                        <p:cTn id="23" dur="500"/>
                                        <p:tgtEl>
                                          <p:spTgt spid="12186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21865"/>
                                        </p:tgtEl>
                                        <p:attrNameLst>
                                          <p:attrName>style.visibility</p:attrName>
                                        </p:attrNameLst>
                                      </p:cBhvr>
                                      <p:to>
                                        <p:strVal val="visible"/>
                                      </p:to>
                                    </p:set>
                                    <p:anim calcmode="lin" valueType="num">
                                      <p:cBhvr additive="base">
                                        <p:cTn id="28" dur="500" fill="hold"/>
                                        <p:tgtEl>
                                          <p:spTgt spid="121865"/>
                                        </p:tgtEl>
                                        <p:attrNameLst>
                                          <p:attrName>ppt_x</p:attrName>
                                        </p:attrNameLst>
                                      </p:cBhvr>
                                      <p:tavLst>
                                        <p:tav tm="0">
                                          <p:val>
                                            <p:strVal val="#ppt_x"/>
                                          </p:val>
                                        </p:tav>
                                        <p:tav tm="100000">
                                          <p:val>
                                            <p:strVal val="#ppt_x"/>
                                          </p:val>
                                        </p:tav>
                                      </p:tavLst>
                                    </p:anim>
                                    <p:anim calcmode="lin" valueType="num">
                                      <p:cBhvr additive="base">
                                        <p:cTn id="29" dur="500" fill="hold"/>
                                        <p:tgtEl>
                                          <p:spTgt spid="1218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sz="half" idx="1"/>
          </p:nvPr>
        </p:nvSpPr>
        <p:spPr>
          <a:xfrm>
            <a:off x="611188" y="404813"/>
            <a:ext cx="5761037" cy="1800225"/>
          </a:xfrm>
        </p:spPr>
        <p:txBody>
          <a:bodyPr/>
          <a:lstStyle/>
          <a:p>
            <a:pPr>
              <a:buFontTx/>
              <a:buNone/>
            </a:pPr>
            <a:r>
              <a:rPr lang="en-GB" sz="2800" dirty="0" smtClean="0"/>
              <a:t>Global </a:t>
            </a:r>
            <a:r>
              <a:rPr lang="en-GB" sz="2800" dirty="0"/>
              <a:t>E-field:</a:t>
            </a:r>
          </a:p>
        </p:txBody>
      </p:sp>
      <p:grpSp>
        <p:nvGrpSpPr>
          <p:cNvPr id="44049" name="Group 17"/>
          <p:cNvGrpSpPr>
            <a:grpSpLocks/>
          </p:cNvGrpSpPr>
          <p:nvPr/>
        </p:nvGrpSpPr>
        <p:grpSpPr bwMode="auto">
          <a:xfrm>
            <a:off x="209229" y="1046164"/>
            <a:ext cx="8272819" cy="3062287"/>
            <a:chOff x="295" y="1661"/>
            <a:chExt cx="5465" cy="2110"/>
          </a:xfrm>
        </p:grpSpPr>
        <p:pic>
          <p:nvPicPr>
            <p:cNvPr id="44039" name="Picture 7" descr="fig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1915"/>
              <a:ext cx="2214" cy="1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4042" name="Picture 10" descr="Fig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 y="2024"/>
              <a:ext cx="3036" cy="1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4045" name="Line 13"/>
            <p:cNvSpPr>
              <a:spLocks noChangeShapeType="1"/>
            </p:cNvSpPr>
            <p:nvPr/>
          </p:nvSpPr>
          <p:spPr bwMode="auto">
            <a:xfrm flipH="1">
              <a:off x="1565" y="1661"/>
              <a:ext cx="127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046" name="Line 14"/>
            <p:cNvSpPr>
              <a:spLocks noChangeShapeType="1"/>
            </p:cNvSpPr>
            <p:nvPr/>
          </p:nvSpPr>
          <p:spPr bwMode="auto">
            <a:xfrm>
              <a:off x="4059" y="1706"/>
              <a:ext cx="136"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4047" name="Text Box 15"/>
          <p:cNvSpPr txBox="1">
            <a:spLocks noChangeArrowheads="1"/>
          </p:cNvSpPr>
          <p:nvPr/>
        </p:nvSpPr>
        <p:spPr bwMode="auto">
          <a:xfrm>
            <a:off x="1239838" y="5318737"/>
            <a:ext cx="4947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800" dirty="0" smtClean="0"/>
              <a:t>Convective</a:t>
            </a:r>
            <a:r>
              <a:rPr lang="en-GB" sz="2800" dirty="0" smtClean="0"/>
              <a:t> </a:t>
            </a:r>
            <a:r>
              <a:rPr lang="en-GB" sz="2800" dirty="0"/>
              <a:t>field plays no role……</a:t>
            </a:r>
          </a:p>
        </p:txBody>
      </p:sp>
      <p:graphicFrame>
        <p:nvGraphicFramePr>
          <p:cNvPr id="2" name="Object 1"/>
          <p:cNvGraphicFramePr>
            <a:graphicFrameLocks noChangeAspect="1"/>
          </p:cNvGraphicFramePr>
          <p:nvPr>
            <p:extLst>
              <p:ext uri="{D42A27DB-BD31-4B8C-83A1-F6EECF244321}">
                <p14:modId xmlns:p14="http://schemas.microsoft.com/office/powerpoint/2010/main" val="115179091"/>
              </p:ext>
            </p:extLst>
          </p:nvPr>
        </p:nvGraphicFramePr>
        <p:xfrm>
          <a:off x="5422900" y="3390900"/>
          <a:ext cx="127000" cy="203200"/>
        </p:xfrm>
        <a:graphic>
          <a:graphicData uri="http://schemas.openxmlformats.org/presentationml/2006/ole">
            <mc:AlternateContent xmlns:mc="http://schemas.openxmlformats.org/markup-compatibility/2006">
              <mc:Choice xmlns:v="urn:schemas-microsoft-com:vml" Requires="v">
                <p:oleObj spid="_x0000_s1290" name="Equation" r:id="rId5" imgW="127000" imgH="203200" progId="Equation.DSMT4">
                  <p:embed/>
                </p:oleObj>
              </mc:Choice>
              <mc:Fallback>
                <p:oleObj name="Equation" r:id="rId5" imgW="127000" imgH="203200" progId="Equation.DSMT4">
                  <p:embed/>
                  <p:pic>
                    <p:nvPicPr>
                      <p:cNvPr id="0" name=""/>
                      <p:cNvPicPr/>
                      <p:nvPr/>
                    </p:nvPicPr>
                    <p:blipFill>
                      <a:blip r:embed="rId6"/>
                      <a:stretch>
                        <a:fillRect/>
                      </a:stretch>
                    </p:blipFill>
                    <p:spPr>
                      <a:xfrm>
                        <a:off x="5422900" y="3390900"/>
                        <a:ext cx="127000" cy="2032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357804"/>
              </p:ext>
            </p:extLst>
          </p:nvPr>
        </p:nvGraphicFramePr>
        <p:xfrm>
          <a:off x="2628900" y="1968500"/>
          <a:ext cx="127000" cy="203200"/>
        </p:xfrm>
        <a:graphic>
          <a:graphicData uri="http://schemas.openxmlformats.org/presentationml/2006/ole">
            <mc:AlternateContent xmlns:mc="http://schemas.openxmlformats.org/markup-compatibility/2006">
              <mc:Choice xmlns:v="urn:schemas-microsoft-com:vml" Requires="v">
                <p:oleObj spid="_x0000_s1291" name="Equation" r:id="rId7" imgW="127000" imgH="203200" progId="Equation.DSMT4">
                  <p:embed/>
                </p:oleObj>
              </mc:Choice>
              <mc:Fallback>
                <p:oleObj name="Equation" r:id="rId7" imgW="127000" imgH="203200" progId="Equation.DSMT4">
                  <p:embed/>
                  <p:pic>
                    <p:nvPicPr>
                      <p:cNvPr id="0" name=""/>
                      <p:cNvPicPr/>
                      <p:nvPr/>
                    </p:nvPicPr>
                    <p:blipFill>
                      <a:blip r:embed="rId6"/>
                      <a:stretch>
                        <a:fillRect/>
                      </a:stretch>
                    </p:blipFill>
                    <p:spPr>
                      <a:xfrm>
                        <a:off x="2628900" y="1968500"/>
                        <a:ext cx="127000" cy="2032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23996509"/>
              </p:ext>
            </p:extLst>
          </p:nvPr>
        </p:nvGraphicFramePr>
        <p:xfrm>
          <a:off x="2628900" y="1968500"/>
          <a:ext cx="127000" cy="203200"/>
        </p:xfrm>
        <a:graphic>
          <a:graphicData uri="http://schemas.openxmlformats.org/presentationml/2006/ole">
            <mc:AlternateContent xmlns:mc="http://schemas.openxmlformats.org/markup-compatibility/2006">
              <mc:Choice xmlns:v="urn:schemas-microsoft-com:vml" Requires="v">
                <p:oleObj spid="_x0000_s1292" name="Equation" r:id="rId8" imgW="127000" imgH="203200" progId="Equation.DSMT4">
                  <p:embed/>
                </p:oleObj>
              </mc:Choice>
              <mc:Fallback>
                <p:oleObj name="Equation" r:id="rId8" imgW="127000" imgH="203200" progId="Equation.DSMT4">
                  <p:embed/>
                  <p:pic>
                    <p:nvPicPr>
                      <p:cNvPr id="0" name=""/>
                      <p:cNvPicPr/>
                      <p:nvPr/>
                    </p:nvPicPr>
                    <p:blipFill>
                      <a:blip r:embed="rId6"/>
                      <a:stretch>
                        <a:fillRect/>
                      </a:stretch>
                    </p:blipFill>
                    <p:spPr>
                      <a:xfrm>
                        <a:off x="2628900" y="1968500"/>
                        <a:ext cx="127000" cy="203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46205160"/>
              </p:ext>
            </p:extLst>
          </p:nvPr>
        </p:nvGraphicFramePr>
        <p:xfrm>
          <a:off x="4571999" y="197758"/>
          <a:ext cx="2400123" cy="561068"/>
        </p:xfrm>
        <a:graphic>
          <a:graphicData uri="http://schemas.openxmlformats.org/presentationml/2006/ole">
            <mc:AlternateContent xmlns:mc="http://schemas.openxmlformats.org/markup-compatibility/2006">
              <mc:Choice xmlns:v="urn:schemas-microsoft-com:vml" Requires="v">
                <p:oleObj spid="_x0000_s1293" name="Equation" r:id="rId9" imgW="977900" imgH="228600" progId="Equation.DSMT4">
                  <p:embed/>
                </p:oleObj>
              </mc:Choice>
              <mc:Fallback>
                <p:oleObj name="Equation" r:id="rId9" imgW="977900" imgH="228600" progId="Equation.DSMT4">
                  <p:embed/>
                  <p:pic>
                    <p:nvPicPr>
                      <p:cNvPr id="0" name=""/>
                      <p:cNvPicPr/>
                      <p:nvPr/>
                    </p:nvPicPr>
                    <p:blipFill>
                      <a:blip r:embed="rId10"/>
                      <a:stretch>
                        <a:fillRect/>
                      </a:stretch>
                    </p:blipFill>
                    <p:spPr>
                      <a:xfrm>
                        <a:off x="4571999" y="197758"/>
                        <a:ext cx="2400123" cy="56106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40760939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Rectangle 8"/>
          <p:cNvSpPr>
            <a:spLocks noGrp="1" noChangeArrowheads="1"/>
          </p:cNvSpPr>
          <p:nvPr>
            <p:ph type="body" idx="1"/>
          </p:nvPr>
        </p:nvSpPr>
        <p:spPr>
          <a:xfrm>
            <a:off x="0" y="549275"/>
            <a:ext cx="4391025" cy="5546725"/>
          </a:xfrm>
        </p:spPr>
        <p:txBody>
          <a:bodyPr/>
          <a:lstStyle/>
          <a:p>
            <a:pPr>
              <a:lnSpc>
                <a:spcPct val="90000"/>
              </a:lnSpc>
              <a:buFontTx/>
              <a:buNone/>
            </a:pPr>
            <a:r>
              <a:rPr lang="en-GB" sz="2400" u="sng"/>
              <a:t>Sample Particles</a:t>
            </a:r>
          </a:p>
          <a:p>
            <a:pPr>
              <a:lnSpc>
                <a:spcPct val="90000"/>
              </a:lnSpc>
              <a:buFontTx/>
              <a:buNone/>
            </a:pPr>
            <a:endParaRPr lang="en-GB" sz="2400"/>
          </a:p>
          <a:p>
            <a:pPr>
              <a:lnSpc>
                <a:spcPct val="90000"/>
              </a:lnSpc>
              <a:buFontTx/>
              <a:buNone/>
            </a:pPr>
            <a:r>
              <a:rPr lang="en-GB" sz="2400"/>
              <a:t>Fast acceleration </a:t>
            </a:r>
          </a:p>
          <a:p>
            <a:pPr lvl="1">
              <a:lnSpc>
                <a:spcPct val="90000"/>
              </a:lnSpc>
              <a:buFont typeface="Wingdings" charset="0"/>
              <a:buChar char="Ø"/>
            </a:pPr>
            <a:r>
              <a:rPr lang="en-GB" sz="2400"/>
              <a:t>0.1 (1) sec for e</a:t>
            </a:r>
            <a:r>
              <a:rPr lang="en-GB" sz="2400" baseline="30000"/>
              <a:t>-</a:t>
            </a:r>
            <a:r>
              <a:rPr lang="en-GB" sz="2400"/>
              <a:t>(p</a:t>
            </a:r>
            <a:r>
              <a:rPr lang="en-GB" sz="2400" baseline="30000"/>
              <a:t>+</a:t>
            </a:r>
            <a:r>
              <a:rPr lang="en-GB" sz="2400"/>
              <a:t>)</a:t>
            </a:r>
          </a:p>
          <a:p>
            <a:pPr>
              <a:lnSpc>
                <a:spcPct val="90000"/>
              </a:lnSpc>
              <a:buFontTx/>
              <a:buNone/>
            </a:pPr>
            <a:r>
              <a:rPr lang="en-GB" sz="2400"/>
              <a:t>Encounters multiple acceleration sites.</a:t>
            </a:r>
          </a:p>
          <a:p>
            <a:pPr>
              <a:lnSpc>
                <a:spcPct val="90000"/>
              </a:lnSpc>
              <a:buFontTx/>
              <a:buNone/>
            </a:pPr>
            <a:endParaRPr lang="en-GB" sz="2400"/>
          </a:p>
          <a:p>
            <a:pPr>
              <a:lnSpc>
                <a:spcPct val="90000"/>
              </a:lnSpc>
            </a:pPr>
            <a:r>
              <a:rPr lang="en-GB" sz="2400"/>
              <a:t>74 % are accelerated (&gt; 1 keV)</a:t>
            </a:r>
          </a:p>
          <a:p>
            <a:pPr lvl="1">
              <a:lnSpc>
                <a:spcPct val="90000"/>
              </a:lnSpc>
            </a:pPr>
            <a:r>
              <a:rPr lang="en-GB" sz="2400"/>
              <a:t>40 % Leave from either footpoint</a:t>
            </a:r>
          </a:p>
          <a:p>
            <a:pPr lvl="1">
              <a:lnSpc>
                <a:spcPct val="90000"/>
              </a:lnSpc>
            </a:pPr>
            <a:r>
              <a:rPr lang="en-GB" sz="2400"/>
              <a:t>13 % Leave from the sides</a:t>
            </a:r>
          </a:p>
          <a:p>
            <a:pPr lvl="1">
              <a:lnSpc>
                <a:spcPct val="90000"/>
              </a:lnSpc>
            </a:pPr>
            <a:r>
              <a:rPr lang="en-GB" sz="2400"/>
              <a:t>21 % Trapped</a:t>
            </a:r>
          </a:p>
          <a:p>
            <a:pPr>
              <a:lnSpc>
                <a:spcPct val="90000"/>
              </a:lnSpc>
            </a:pPr>
            <a:r>
              <a:rPr lang="en-GB" sz="2400"/>
              <a:t>26 % Not accelerated</a:t>
            </a:r>
          </a:p>
          <a:p>
            <a:pPr>
              <a:lnSpc>
                <a:spcPct val="90000"/>
              </a:lnSpc>
              <a:buFontTx/>
              <a:buNone/>
            </a:pPr>
            <a:endParaRPr lang="en-GB" sz="2400"/>
          </a:p>
        </p:txBody>
      </p:sp>
      <p:pic>
        <p:nvPicPr>
          <p:cNvPr id="51204" name="Picture 4" descr="rim_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859338" y="692150"/>
            <a:ext cx="4025900" cy="5194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1209" name="Text Box 9"/>
          <p:cNvSpPr txBox="1">
            <a:spLocks noChangeArrowheads="1"/>
          </p:cNvSpPr>
          <p:nvPr/>
        </p:nvSpPr>
        <p:spPr bwMode="auto">
          <a:xfrm>
            <a:off x="5632450" y="6062663"/>
            <a:ext cx="24812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800"/>
              <a:t>Sample electron</a:t>
            </a:r>
          </a:p>
        </p:txBody>
      </p:sp>
      <p:sp>
        <p:nvSpPr>
          <p:cNvPr id="51210" name="Text Box 10"/>
          <p:cNvSpPr txBox="1">
            <a:spLocks noChangeArrowheads="1"/>
          </p:cNvSpPr>
          <p:nvPr/>
        </p:nvSpPr>
        <p:spPr bwMode="auto">
          <a:xfrm>
            <a:off x="6064250" y="352425"/>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Energy</a:t>
            </a:r>
          </a:p>
        </p:txBody>
      </p:sp>
      <p:sp>
        <p:nvSpPr>
          <p:cNvPr id="51211" name="Text Box 11"/>
          <p:cNvSpPr txBox="1">
            <a:spLocks noChangeArrowheads="1"/>
          </p:cNvSpPr>
          <p:nvPr/>
        </p:nvSpPr>
        <p:spPr bwMode="auto">
          <a:xfrm>
            <a:off x="6424613" y="2081213"/>
            <a:ext cx="102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E-field</a:t>
            </a:r>
          </a:p>
        </p:txBody>
      </p:sp>
    </p:spTree>
    <p:extLst>
      <p:ext uri="{BB962C8B-B14F-4D97-AF65-F5344CB8AC3E}">
        <p14:creationId xmlns:p14="http://schemas.microsoft.com/office/powerpoint/2010/main" val="683254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endParaRPr lang="en-US" dirty="0"/>
          </a:p>
        </p:txBody>
      </p:sp>
      <p:sp>
        <p:nvSpPr>
          <p:cNvPr id="186370" name="Rectangle 2"/>
          <p:cNvSpPr>
            <a:spLocks noGrp="1" noRot="1" noChangeArrowheads="1"/>
          </p:cNvSpPr>
          <p:nvPr>
            <p:ph type="title"/>
          </p:nvPr>
        </p:nvSpPr>
        <p:spPr/>
        <p:txBody>
          <a:bodyPr/>
          <a:lstStyle/>
          <a:p>
            <a:endParaRPr lang="en-US"/>
          </a:p>
        </p:txBody>
      </p:sp>
      <p:sp>
        <p:nvSpPr>
          <p:cNvPr id="186371" name="Rectangle 3"/>
          <p:cNvSpPr>
            <a:spLocks noGrp="1" noRot="1" noChangeArrowheads="1"/>
          </p:cNvSpPr>
          <p:nvPr>
            <p:ph type="body" idx="1"/>
          </p:nvPr>
        </p:nvSpPr>
        <p:spPr/>
        <p:txBody>
          <a:bodyPr/>
          <a:lstStyle/>
          <a:p>
            <a:endParaRPr lang="en-US"/>
          </a:p>
        </p:txBody>
      </p:sp>
      <p:pic>
        <p:nvPicPr>
          <p:cNvPr id="186372" name="Picture 4" descr="Slid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8901"/>
            <a:ext cx="8018463" cy="601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4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non uniform resistivity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8740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a:xfrm>
            <a:off x="3123416" y="6248400"/>
            <a:ext cx="2597691" cy="457200"/>
          </a:xfrm>
        </p:spPr>
        <p:txBody>
          <a:bodyPr/>
          <a:lstStyle/>
          <a:p>
            <a:endParaRPr lang="en-US" dirty="0"/>
          </a:p>
        </p:txBody>
      </p:sp>
      <p:sp>
        <p:nvSpPr>
          <p:cNvPr id="169986" name="Rectangle 2"/>
          <p:cNvSpPr>
            <a:spLocks noGrp="1" noRot="1" noChangeArrowheads="1"/>
          </p:cNvSpPr>
          <p:nvPr>
            <p:ph type="title"/>
          </p:nvPr>
        </p:nvSpPr>
        <p:spPr>
          <a:xfrm>
            <a:off x="489176" y="180367"/>
            <a:ext cx="6551613" cy="1125538"/>
          </a:xfrm>
        </p:spPr>
        <p:txBody>
          <a:bodyPr>
            <a:normAutofit fontScale="90000"/>
          </a:bodyPr>
          <a:lstStyle/>
          <a:p>
            <a:pPr algn="l"/>
            <a:r>
              <a:rPr lang="en-US" sz="2400" dirty="0">
                <a:latin typeface="Helvetica" charset="0"/>
              </a:rPr>
              <a:t>A </a:t>
            </a:r>
            <a:r>
              <a:rPr lang="ja-JP" altLang="en-US" sz="2400" dirty="0">
                <a:latin typeface="Arial"/>
              </a:rPr>
              <a:t>‘</a:t>
            </a:r>
            <a:r>
              <a:rPr lang="en-US" sz="2400" b="1" dirty="0">
                <a:latin typeface="Helvetica" charset="0"/>
              </a:rPr>
              <a:t>Turbulent</a:t>
            </a:r>
            <a:r>
              <a:rPr lang="ja-JP" altLang="en-US" sz="2400" dirty="0">
                <a:latin typeface="Arial"/>
              </a:rPr>
              <a:t>’</a:t>
            </a:r>
            <a:r>
              <a:rPr lang="en-US" sz="2400" dirty="0">
                <a:latin typeface="Helvetica" charset="0"/>
              </a:rPr>
              <a:t> Field Model </a:t>
            </a:r>
            <a:br>
              <a:rPr lang="en-US" sz="2400" dirty="0">
                <a:latin typeface="Helvetica" charset="0"/>
              </a:rPr>
            </a:br>
            <a:r>
              <a:rPr lang="en-US" sz="2400" dirty="0">
                <a:latin typeface="Helvetica" charset="0"/>
              </a:rPr>
              <a:t>(stochastic but not resonant accelerator) </a:t>
            </a:r>
            <a:br>
              <a:rPr lang="en-US" sz="2400" dirty="0">
                <a:latin typeface="Helvetica" charset="0"/>
              </a:rPr>
            </a:br>
            <a:r>
              <a:rPr lang="en-US" sz="2000" dirty="0">
                <a:latin typeface="Helvetica" charset="0"/>
              </a:rPr>
              <a:t>(</a:t>
            </a:r>
            <a:r>
              <a:rPr lang="en-US" sz="2000" dirty="0" err="1">
                <a:latin typeface="Helvetica" charset="0"/>
              </a:rPr>
              <a:t>Azner+Vlahos</a:t>
            </a:r>
            <a:r>
              <a:rPr lang="en-US" sz="2000" dirty="0">
                <a:latin typeface="Helvetica" charset="0"/>
              </a:rPr>
              <a:t>, APJL, 2004)</a:t>
            </a:r>
          </a:p>
        </p:txBody>
      </p:sp>
      <p:sp>
        <p:nvSpPr>
          <p:cNvPr id="169987" name="Text Box 3"/>
          <p:cNvSpPr txBox="1">
            <a:spLocks noGrp="1" noChangeArrowheads="1"/>
          </p:cNvSpPr>
          <p:nvPr>
            <p:ph type="body" sz="half" idx="1"/>
          </p:nvPr>
        </p:nvSpPr>
        <p:spPr>
          <a:xfrm>
            <a:off x="503728" y="1220788"/>
            <a:ext cx="5240943" cy="3758763"/>
          </a:xfrm>
          <a:noFill/>
          <a:ln/>
        </p:spPr>
        <p:txBody>
          <a:bodyPr>
            <a:normAutofit/>
          </a:bodyPr>
          <a:lstStyle/>
          <a:p>
            <a:pPr>
              <a:lnSpc>
                <a:spcPct val="80000"/>
              </a:lnSpc>
              <a:spcBef>
                <a:spcPct val="50000"/>
              </a:spcBef>
              <a:buFont typeface="Arial" charset="0"/>
              <a:buNone/>
            </a:pPr>
            <a:endParaRPr lang="en-US" sz="2200" b="1" dirty="0">
              <a:latin typeface="Helvetica" charset="0"/>
              <a:sym typeface="SymbolMono BT" charset="0"/>
            </a:endParaRPr>
          </a:p>
          <a:p>
            <a:pPr>
              <a:lnSpc>
                <a:spcPct val="80000"/>
              </a:lnSpc>
              <a:spcBef>
                <a:spcPct val="50000"/>
              </a:spcBef>
              <a:buFont typeface="Arial" charset="0"/>
              <a:buNone/>
            </a:pPr>
            <a:r>
              <a:rPr lang="en-US" sz="2200" dirty="0">
                <a:latin typeface="Helvetica" charset="0"/>
              </a:rPr>
              <a:t> </a:t>
            </a:r>
          </a:p>
          <a:p>
            <a:pPr>
              <a:lnSpc>
                <a:spcPct val="80000"/>
              </a:lnSpc>
              <a:spcBef>
                <a:spcPct val="50000"/>
              </a:spcBef>
              <a:buFont typeface="Arial" charset="0"/>
              <a:buNone/>
            </a:pPr>
            <a:endParaRPr lang="en-US" sz="2200" b="1" dirty="0">
              <a:latin typeface="Helvetica" charset="0"/>
            </a:endParaRPr>
          </a:p>
          <a:p>
            <a:pPr>
              <a:lnSpc>
                <a:spcPct val="80000"/>
              </a:lnSpc>
              <a:spcBef>
                <a:spcPct val="50000"/>
              </a:spcBef>
              <a:buFont typeface="Arial" charset="0"/>
              <a:buNone/>
            </a:pPr>
            <a:endParaRPr lang="en-US" sz="2200" b="1" dirty="0">
              <a:latin typeface="Helvetica" charset="0"/>
            </a:endParaRPr>
          </a:p>
        </p:txBody>
      </p:sp>
      <p:pic>
        <p:nvPicPr>
          <p:cNvPr id="169988" name="Picture 4" descr="j3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748" t="11942" r="4810" b="5971"/>
          <a:stretch>
            <a:fillRect/>
          </a:stretch>
        </p:blipFill>
        <p:spPr>
          <a:xfrm>
            <a:off x="6227762" y="2932610"/>
            <a:ext cx="2592387" cy="24342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69989" name="Line 5"/>
          <p:cNvSpPr>
            <a:spLocks noChangeShapeType="1"/>
          </p:cNvSpPr>
          <p:nvPr/>
        </p:nvSpPr>
        <p:spPr bwMode="auto">
          <a:xfrm flipV="1">
            <a:off x="3123416" y="4889856"/>
            <a:ext cx="2881312" cy="576263"/>
          </a:xfrm>
          <a:prstGeom prst="line">
            <a:avLst/>
          </a:prstGeom>
          <a:noFill/>
          <a:ln w="190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90" name="Text Box 6"/>
          <p:cNvSpPr txBox="1">
            <a:spLocks noChangeArrowheads="1"/>
          </p:cNvSpPr>
          <p:nvPr/>
        </p:nvSpPr>
        <p:spPr bwMode="auto">
          <a:xfrm>
            <a:off x="1477963" y="5177988"/>
            <a:ext cx="1438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solidFill>
                  <a:srgbClr val="FF0000"/>
                </a:solidFill>
                <a:latin typeface="Helvetica" charset="0"/>
              </a:rPr>
              <a:t>threshold </a:t>
            </a:r>
            <a:r>
              <a:rPr lang="en-US" sz="2000" dirty="0" err="1">
                <a:solidFill>
                  <a:srgbClr val="FF0000"/>
                </a:solidFill>
                <a:latin typeface="Helvetica" charset="0"/>
              </a:rPr>
              <a:t>j</a:t>
            </a:r>
            <a:r>
              <a:rPr lang="en-US" sz="2000" baseline="-25000" dirty="0" err="1">
                <a:solidFill>
                  <a:srgbClr val="FF0000"/>
                </a:solidFill>
                <a:latin typeface="Helvetica" charset="0"/>
              </a:rPr>
              <a:t>c</a:t>
            </a:r>
            <a:endParaRPr lang="en-US" sz="2000" dirty="0">
              <a:solidFill>
                <a:srgbClr val="FF0000"/>
              </a:solidFill>
              <a:latin typeface="Helvetica" charset="0"/>
            </a:endParaRPr>
          </a:p>
        </p:txBody>
      </p:sp>
      <p:pic>
        <p:nvPicPr>
          <p:cNvPr id="1699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625622"/>
            <a:ext cx="2592387"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291245810"/>
              </p:ext>
            </p:extLst>
          </p:nvPr>
        </p:nvGraphicFramePr>
        <p:xfrm>
          <a:off x="4914900" y="2755900"/>
          <a:ext cx="127000" cy="203200"/>
        </p:xfrm>
        <a:graphic>
          <a:graphicData uri="http://schemas.openxmlformats.org/presentationml/2006/ole">
            <mc:AlternateContent xmlns:mc="http://schemas.openxmlformats.org/markup-compatibility/2006">
              <mc:Choice xmlns:v="urn:schemas-microsoft-com:vml" Requires="v">
                <p:oleObj spid="_x0000_s27791" name="Equation" r:id="rId5" imgW="127000" imgH="203200" progId="Equation.DSMT4">
                  <p:embed/>
                </p:oleObj>
              </mc:Choice>
              <mc:Fallback>
                <p:oleObj name="Equation" r:id="rId5" imgW="127000" imgH="203200" progId="Equation.DSMT4">
                  <p:embed/>
                  <p:pic>
                    <p:nvPicPr>
                      <p:cNvPr id="0" name=""/>
                      <p:cNvPicPr/>
                      <p:nvPr/>
                    </p:nvPicPr>
                    <p:blipFill>
                      <a:blip r:embed="rId6"/>
                      <a:stretch>
                        <a:fillRect/>
                      </a:stretch>
                    </p:blipFill>
                    <p:spPr>
                      <a:xfrm>
                        <a:off x="4914900" y="2755900"/>
                        <a:ext cx="127000" cy="2032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39679806"/>
              </p:ext>
            </p:extLst>
          </p:nvPr>
        </p:nvGraphicFramePr>
        <p:xfrm>
          <a:off x="268779" y="1453121"/>
          <a:ext cx="5958983" cy="3296258"/>
        </p:xfrm>
        <a:graphic>
          <a:graphicData uri="http://schemas.openxmlformats.org/presentationml/2006/ole">
            <mc:AlternateContent xmlns:mc="http://schemas.openxmlformats.org/markup-compatibility/2006">
              <mc:Choice xmlns:v="urn:schemas-microsoft-com:vml" Requires="v">
                <p:oleObj spid="_x0000_s27792" name="Equation" r:id="rId7" imgW="3835400" imgH="2120900" progId="Equation.DSMT4">
                  <p:embed/>
                </p:oleObj>
              </mc:Choice>
              <mc:Fallback>
                <p:oleObj name="Equation" r:id="rId7" imgW="3835400" imgH="2120900" progId="Equation.DSMT4">
                  <p:embed/>
                  <p:pic>
                    <p:nvPicPr>
                      <p:cNvPr id="0" name=""/>
                      <p:cNvPicPr/>
                      <p:nvPr/>
                    </p:nvPicPr>
                    <p:blipFill>
                      <a:blip r:embed="rId8"/>
                      <a:stretch>
                        <a:fillRect/>
                      </a:stretch>
                    </p:blipFill>
                    <p:spPr>
                      <a:xfrm>
                        <a:off x="268779" y="1453121"/>
                        <a:ext cx="5958983" cy="329625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676045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endParaRPr lang="en-US" dirty="0"/>
          </a:p>
        </p:txBody>
      </p:sp>
      <p:sp>
        <p:nvSpPr>
          <p:cNvPr id="198658" name="Rectangle 2"/>
          <p:cNvSpPr>
            <a:spLocks noGrp="1" noRot="1" noChangeArrowheads="1"/>
          </p:cNvSpPr>
          <p:nvPr>
            <p:ph type="title"/>
          </p:nvPr>
        </p:nvSpPr>
        <p:spPr/>
        <p:txBody>
          <a:bodyPr/>
          <a:lstStyle/>
          <a:p>
            <a:endParaRPr lang="en-US"/>
          </a:p>
        </p:txBody>
      </p:sp>
      <p:sp>
        <p:nvSpPr>
          <p:cNvPr id="198659" name="Rectangle 3"/>
          <p:cNvSpPr>
            <a:spLocks noGrp="1" noRot="1" noChangeArrowheads="1"/>
          </p:cNvSpPr>
          <p:nvPr>
            <p:ph type="body" idx="1"/>
          </p:nvPr>
        </p:nvSpPr>
        <p:spPr/>
        <p:txBody>
          <a:bodyPr/>
          <a:lstStyle/>
          <a:p>
            <a:endParaRPr lang="en-US"/>
          </a:p>
        </p:txBody>
      </p:sp>
      <p:pic>
        <p:nvPicPr>
          <p:cNvPr id="198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7991475"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25633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Winter School on Turbulence, Montegufon, Firenze, 3-7 October, 2005</a:t>
            </a:r>
          </a:p>
        </p:txBody>
      </p:sp>
      <p:sp>
        <p:nvSpPr>
          <p:cNvPr id="172034" name="Rectangle 2"/>
          <p:cNvSpPr>
            <a:spLocks noGrp="1" noRot="1" noChangeArrowheads="1"/>
          </p:cNvSpPr>
          <p:nvPr>
            <p:ph type="title"/>
          </p:nvPr>
        </p:nvSpPr>
        <p:spPr/>
        <p:txBody>
          <a:bodyPr/>
          <a:lstStyle/>
          <a:p>
            <a:endParaRPr lang="en-US"/>
          </a:p>
        </p:txBody>
      </p:sp>
      <p:pic>
        <p:nvPicPr>
          <p:cNvPr id="172035" name="Picture 3" descr="run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33375"/>
            <a:ext cx="8893175" cy="6351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0676487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Current sheets to turbulence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5198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endParaRPr lang="en-US" dirty="0"/>
          </a:p>
        </p:txBody>
      </p:sp>
      <p:sp>
        <p:nvSpPr>
          <p:cNvPr id="113666" name="Rectangle 2"/>
          <p:cNvSpPr>
            <a:spLocks noGrp="1" noRot="1" noChangeArrowheads="1"/>
          </p:cNvSpPr>
          <p:nvPr>
            <p:ph type="title"/>
          </p:nvPr>
        </p:nvSpPr>
        <p:spPr/>
        <p:txBody>
          <a:bodyPr>
            <a:normAutofit fontScale="90000"/>
          </a:bodyPr>
          <a:lstStyle/>
          <a:p>
            <a:r>
              <a:rPr lang="en-US" sz="4000" b="1"/>
              <a:t>Dynamic Evolution of large scale current sheets </a:t>
            </a:r>
          </a:p>
        </p:txBody>
      </p:sp>
      <p:sp>
        <p:nvSpPr>
          <p:cNvPr id="113667" name="Rectangle 3"/>
          <p:cNvSpPr>
            <a:spLocks noGrp="1" noRot="1" noChangeArrowheads="1"/>
          </p:cNvSpPr>
          <p:nvPr>
            <p:ph type="body" idx="1"/>
          </p:nvPr>
        </p:nvSpPr>
        <p:spPr/>
        <p:txBody>
          <a:bodyPr/>
          <a:lstStyle/>
          <a:p>
            <a:endParaRPr lang="en-US"/>
          </a:p>
        </p:txBody>
      </p:sp>
      <p:pic>
        <p:nvPicPr>
          <p:cNvPr id="113668" name="Picture 4" descr="frag_b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708275"/>
            <a:ext cx="45815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6080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The main theme of this talk is  “From </a:t>
            </a:r>
            <a:r>
              <a:rPr lang="en-US" sz="2400" dirty="0" smtClean="0">
                <a:solidFill>
                  <a:srgbClr val="FF0000"/>
                </a:solidFill>
              </a:rPr>
              <a:t>fully developed turbulence</a:t>
            </a:r>
            <a:r>
              <a:rPr lang="en-US" sz="2400" dirty="0" smtClean="0"/>
              <a:t> to Current Sheets and reconnection and  from reconnection  to </a:t>
            </a:r>
            <a:r>
              <a:rPr lang="en-US" sz="2400" dirty="0" smtClean="0">
                <a:solidFill>
                  <a:srgbClr val="FF0000"/>
                </a:solidFill>
              </a:rPr>
              <a:t>fully developed turbulence</a:t>
            </a:r>
            <a:r>
              <a:rPr lang="en-US" sz="2400" dirty="0" smtClean="0"/>
              <a:t>”</a:t>
            </a:r>
            <a:endParaRPr lang="el-GR" sz="2800" dirty="0"/>
          </a:p>
        </p:txBody>
      </p:sp>
      <p:sp>
        <p:nvSpPr>
          <p:cNvPr id="3" name="Content Placeholder 2"/>
          <p:cNvSpPr>
            <a:spLocks noGrp="1"/>
          </p:cNvSpPr>
          <p:nvPr>
            <p:ph idx="1"/>
          </p:nvPr>
        </p:nvSpPr>
        <p:spPr/>
        <p:txBody>
          <a:bodyPr>
            <a:normAutofit fontScale="85000" lnSpcReduction="20000"/>
          </a:bodyPr>
          <a:lstStyle/>
          <a:p>
            <a:r>
              <a:rPr lang="en-US" sz="3200" dirty="0" smtClean="0"/>
              <a:t>This work started almost 25 years ago and is still work in progress from several groups around the world.</a:t>
            </a:r>
          </a:p>
          <a:p>
            <a:r>
              <a:rPr lang="en-US" sz="3200" dirty="0" smtClean="0"/>
              <a:t>I have no time to review extensively the published work on how turbulence can lead to current sheets and reconnection and vise versa,  but the bottom line is that no matter how we </a:t>
            </a:r>
            <a:r>
              <a:rPr lang="en-US" sz="3200" dirty="0" smtClean="0"/>
              <a:t>start,  </a:t>
            </a:r>
            <a:r>
              <a:rPr lang="en-US" dirty="0" smtClean="0"/>
              <a:t>our system </a:t>
            </a:r>
            <a:r>
              <a:rPr lang="en-US" dirty="0" smtClean="0"/>
              <a:t>eventually reaches</a:t>
            </a:r>
            <a:r>
              <a:rPr lang="en-US" sz="3200" dirty="0" smtClean="0"/>
              <a:t> </a:t>
            </a:r>
            <a:r>
              <a:rPr lang="en-US" sz="3200" dirty="0" smtClean="0"/>
              <a:t>a </a:t>
            </a:r>
            <a:r>
              <a:rPr lang="en-US" sz="3200" dirty="0" smtClean="0">
                <a:solidFill>
                  <a:srgbClr val="FF0000"/>
                </a:solidFill>
              </a:rPr>
              <a:t>fully developed turbulent magnetic stressed environment </a:t>
            </a:r>
            <a:r>
              <a:rPr lang="en-US" sz="3200" dirty="0" smtClean="0">
                <a:solidFill>
                  <a:srgbClr val="FF0000"/>
                </a:solidFill>
              </a:rPr>
              <a:t>where </a:t>
            </a:r>
            <a:r>
              <a:rPr lang="en-US" sz="3200" dirty="0" smtClean="0">
                <a:solidFill>
                  <a:srgbClr val="FF0000"/>
                </a:solidFill>
              </a:rPr>
              <a:t>the current sheets are distributed in space</a:t>
            </a:r>
            <a:r>
              <a:rPr lang="en-US" sz="3200" dirty="0" smtClean="0"/>
              <a:t>. </a:t>
            </a:r>
          </a:p>
          <a:p>
            <a:r>
              <a:rPr lang="en-US" sz="3200" dirty="0" smtClean="0"/>
              <a:t>This environment has nothing to do with “weak turbulence” and the quasi linear evolution of particles inside stochastic waves </a:t>
            </a:r>
            <a:endParaRPr lang="el-GR" sz="3200" dirty="0"/>
          </a:p>
        </p:txBody>
      </p:sp>
    </p:spTree>
    <p:extLst>
      <p:ext uri="{BB962C8B-B14F-4D97-AF65-F5344CB8AC3E}">
        <p14:creationId xmlns:p14="http://schemas.microsoft.com/office/powerpoint/2010/main" val="39266043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1"/>
          <p:cNvGrpSpPr>
            <a:grpSpLocks/>
          </p:cNvGrpSpPr>
          <p:nvPr/>
        </p:nvGrpSpPr>
        <p:grpSpPr bwMode="auto">
          <a:xfrm>
            <a:off x="2357438" y="173038"/>
            <a:ext cx="4408487" cy="504825"/>
            <a:chOff x="1485" y="109"/>
            <a:chExt cx="2777" cy="318"/>
          </a:xfrm>
        </p:grpSpPr>
        <p:sp>
          <p:nvSpPr>
            <p:cNvPr id="7170" name="AutoShape 2"/>
            <p:cNvSpPr>
              <a:spLocks noChangeArrowheads="1"/>
            </p:cNvSpPr>
            <p:nvPr/>
          </p:nvSpPr>
          <p:spPr bwMode="auto">
            <a:xfrm>
              <a:off x="1485" y="109"/>
              <a:ext cx="2778" cy="319"/>
            </a:xfrm>
            <a:prstGeom prst="roundRect">
              <a:avLst>
                <a:gd name="adj" fmla="val 310"/>
              </a:avLst>
            </a:prstGeom>
            <a:solidFill>
              <a:srgbClr val="FF0000"/>
            </a:solidFill>
            <a:ln w="9360">
              <a:solidFill>
                <a:srgbClr val="000000"/>
              </a:solidFill>
              <a:round/>
              <a:headEnd/>
              <a:tailEnd/>
            </a:ln>
          </p:spPr>
          <p:txBody>
            <a:bodyPr wrap="none" anchor="ctr"/>
            <a:lstStyle/>
            <a:p>
              <a:endParaRPr lang="en-US"/>
            </a:p>
          </p:txBody>
        </p:sp>
        <p:grpSp>
          <p:nvGrpSpPr>
            <p:cNvPr id="7171" name="Group 3"/>
            <p:cNvGrpSpPr>
              <a:grpSpLocks/>
            </p:cNvGrpSpPr>
            <p:nvPr/>
          </p:nvGrpSpPr>
          <p:grpSpPr bwMode="auto">
            <a:xfrm>
              <a:off x="1485" y="109"/>
              <a:ext cx="2772" cy="311"/>
              <a:chOff x="1485" y="109"/>
              <a:chExt cx="2772" cy="311"/>
            </a:xfrm>
          </p:grpSpPr>
          <p:sp>
            <p:nvSpPr>
              <p:cNvPr id="7172" name="AutoShape 4"/>
              <p:cNvSpPr>
                <a:spLocks noChangeArrowheads="1"/>
              </p:cNvSpPr>
              <p:nvPr/>
            </p:nvSpPr>
            <p:spPr bwMode="auto">
              <a:xfrm>
                <a:off x="1485" y="109"/>
                <a:ext cx="2773" cy="312"/>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73" name="Group 5"/>
              <p:cNvGrpSpPr>
                <a:grpSpLocks/>
              </p:cNvGrpSpPr>
              <p:nvPr/>
            </p:nvGrpSpPr>
            <p:grpSpPr bwMode="auto">
              <a:xfrm>
                <a:off x="1485" y="109"/>
                <a:ext cx="2769" cy="305"/>
                <a:chOff x="1485" y="109"/>
                <a:chExt cx="2769" cy="305"/>
              </a:xfrm>
            </p:grpSpPr>
            <p:sp>
              <p:nvSpPr>
                <p:cNvPr id="7174" name="AutoShape 6"/>
                <p:cNvSpPr>
                  <a:spLocks noChangeArrowheads="1"/>
                </p:cNvSpPr>
                <p:nvPr/>
              </p:nvSpPr>
              <p:spPr bwMode="auto">
                <a:xfrm>
                  <a:off x="1485" y="109"/>
                  <a:ext cx="2770" cy="306"/>
                </a:xfrm>
                <a:prstGeom prst="roundRect">
                  <a:avLst>
                    <a:gd name="adj" fmla="val 324"/>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75" name="Group 7"/>
                <p:cNvGrpSpPr>
                  <a:grpSpLocks/>
                </p:cNvGrpSpPr>
                <p:nvPr/>
              </p:nvGrpSpPr>
              <p:grpSpPr bwMode="auto">
                <a:xfrm>
                  <a:off x="1485" y="109"/>
                  <a:ext cx="2766" cy="300"/>
                  <a:chOff x="1485" y="109"/>
                  <a:chExt cx="2766" cy="300"/>
                </a:xfrm>
              </p:grpSpPr>
              <p:sp>
                <p:nvSpPr>
                  <p:cNvPr id="7176" name="AutoShape 8"/>
                  <p:cNvSpPr>
                    <a:spLocks noChangeArrowheads="1"/>
                  </p:cNvSpPr>
                  <p:nvPr/>
                </p:nvSpPr>
                <p:spPr bwMode="auto">
                  <a:xfrm>
                    <a:off x="1485" y="109"/>
                    <a:ext cx="2767" cy="301"/>
                  </a:xfrm>
                  <a:prstGeom prst="roundRect">
                    <a:avLst>
                      <a:gd name="adj" fmla="val 333"/>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77" name="Group 9"/>
                  <p:cNvGrpSpPr>
                    <a:grpSpLocks/>
                  </p:cNvGrpSpPr>
                  <p:nvPr/>
                </p:nvGrpSpPr>
                <p:grpSpPr bwMode="auto">
                  <a:xfrm>
                    <a:off x="1485" y="109"/>
                    <a:ext cx="2763" cy="297"/>
                    <a:chOff x="1485" y="109"/>
                    <a:chExt cx="2763" cy="297"/>
                  </a:xfrm>
                </p:grpSpPr>
                <p:sp>
                  <p:nvSpPr>
                    <p:cNvPr id="7178" name="AutoShape 10"/>
                    <p:cNvSpPr>
                      <a:spLocks noChangeArrowheads="1"/>
                    </p:cNvSpPr>
                    <p:nvPr/>
                  </p:nvSpPr>
                  <p:spPr bwMode="auto">
                    <a:xfrm>
                      <a:off x="1485" y="109"/>
                      <a:ext cx="2764" cy="298"/>
                    </a:xfrm>
                    <a:prstGeom prst="roundRect">
                      <a:avLst>
                        <a:gd name="adj" fmla="val 333"/>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79" name="Group 11"/>
                    <p:cNvGrpSpPr>
                      <a:grpSpLocks/>
                    </p:cNvGrpSpPr>
                    <p:nvPr/>
                  </p:nvGrpSpPr>
                  <p:grpSpPr bwMode="auto">
                    <a:xfrm>
                      <a:off x="1485" y="109"/>
                      <a:ext cx="2761" cy="294"/>
                      <a:chOff x="1485" y="109"/>
                      <a:chExt cx="2761" cy="294"/>
                    </a:xfrm>
                  </p:grpSpPr>
                  <p:sp>
                    <p:nvSpPr>
                      <p:cNvPr id="7180" name="AutoShape 12"/>
                      <p:cNvSpPr>
                        <a:spLocks noChangeArrowheads="1"/>
                      </p:cNvSpPr>
                      <p:nvPr/>
                    </p:nvSpPr>
                    <p:spPr bwMode="auto">
                      <a:xfrm>
                        <a:off x="1485" y="109"/>
                        <a:ext cx="2762" cy="295"/>
                      </a:xfrm>
                      <a:prstGeom prst="roundRect">
                        <a:avLst>
                          <a:gd name="adj" fmla="val 338"/>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81" name="Group 13"/>
                      <p:cNvGrpSpPr>
                        <a:grpSpLocks/>
                      </p:cNvGrpSpPr>
                      <p:nvPr/>
                    </p:nvGrpSpPr>
                    <p:grpSpPr bwMode="auto">
                      <a:xfrm>
                        <a:off x="1485" y="109"/>
                        <a:ext cx="2760" cy="292"/>
                        <a:chOff x="1485" y="109"/>
                        <a:chExt cx="2760" cy="292"/>
                      </a:xfrm>
                    </p:grpSpPr>
                    <p:sp>
                      <p:nvSpPr>
                        <p:cNvPr id="7182" name="AutoShape 14"/>
                        <p:cNvSpPr>
                          <a:spLocks noChangeArrowheads="1"/>
                        </p:cNvSpPr>
                        <p:nvPr/>
                      </p:nvSpPr>
                      <p:spPr bwMode="auto">
                        <a:xfrm>
                          <a:off x="1485" y="109"/>
                          <a:ext cx="2761" cy="293"/>
                        </a:xfrm>
                        <a:prstGeom prst="roundRect">
                          <a:avLst>
                            <a:gd name="adj" fmla="val 338"/>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83" name="Group 15"/>
                        <p:cNvGrpSpPr>
                          <a:grpSpLocks/>
                        </p:cNvGrpSpPr>
                        <p:nvPr/>
                      </p:nvGrpSpPr>
                      <p:grpSpPr bwMode="auto">
                        <a:xfrm>
                          <a:off x="1485" y="109"/>
                          <a:ext cx="2758" cy="290"/>
                          <a:chOff x="1485" y="109"/>
                          <a:chExt cx="2758" cy="290"/>
                        </a:xfrm>
                      </p:grpSpPr>
                      <p:sp>
                        <p:nvSpPr>
                          <p:cNvPr id="7184" name="AutoShape 16"/>
                          <p:cNvSpPr>
                            <a:spLocks noChangeArrowheads="1"/>
                          </p:cNvSpPr>
                          <p:nvPr/>
                        </p:nvSpPr>
                        <p:spPr bwMode="auto">
                          <a:xfrm>
                            <a:off x="1485" y="109"/>
                            <a:ext cx="2759" cy="291"/>
                          </a:xfrm>
                          <a:prstGeom prst="roundRect">
                            <a:avLst>
                              <a:gd name="adj" fmla="val 343"/>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85" name="Group 17"/>
                          <p:cNvGrpSpPr>
                            <a:grpSpLocks/>
                          </p:cNvGrpSpPr>
                          <p:nvPr/>
                        </p:nvGrpSpPr>
                        <p:grpSpPr bwMode="auto">
                          <a:xfrm>
                            <a:off x="1485" y="109"/>
                            <a:ext cx="2758" cy="289"/>
                            <a:chOff x="1485" y="109"/>
                            <a:chExt cx="2758" cy="289"/>
                          </a:xfrm>
                        </p:grpSpPr>
                        <p:sp>
                          <p:nvSpPr>
                            <p:cNvPr id="7186" name="AutoShape 18"/>
                            <p:cNvSpPr>
                              <a:spLocks noChangeArrowheads="1"/>
                            </p:cNvSpPr>
                            <p:nvPr/>
                          </p:nvSpPr>
                          <p:spPr bwMode="auto">
                            <a:xfrm>
                              <a:off x="1485" y="109"/>
                              <a:ext cx="2759" cy="29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87" name="AutoShape 19"/>
                            <p:cNvSpPr>
                              <a:spLocks noChangeArrowheads="1"/>
                            </p:cNvSpPr>
                            <p:nvPr/>
                          </p:nvSpPr>
                          <p:spPr bwMode="auto">
                            <a:xfrm>
                              <a:off x="1485" y="109"/>
                              <a:ext cx="2759" cy="29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FFFF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FFFF00"/>
                                  </a:solidFill>
                                  <a:effectLst>
                                    <a:outerShdw blurRad="38100" dist="38100" dir="2700000" algn="tl">
                                      <a:srgbClr val="DDDDDD"/>
                                    </a:outerShdw>
                                  </a:effectLst>
                                </a:rPr>
                                <a:t>Description of the simulation</a:t>
                              </a:r>
                            </a:p>
                          </p:txBody>
                        </p:sp>
                      </p:grpSp>
                    </p:grpSp>
                  </p:grpSp>
                </p:grpSp>
              </p:grpSp>
            </p:grpSp>
          </p:grpSp>
        </p:grpSp>
      </p:grpSp>
      <p:grpSp>
        <p:nvGrpSpPr>
          <p:cNvPr id="7188" name="Group 20"/>
          <p:cNvGrpSpPr>
            <a:grpSpLocks/>
          </p:cNvGrpSpPr>
          <p:nvPr/>
        </p:nvGrpSpPr>
        <p:grpSpPr bwMode="auto">
          <a:xfrm>
            <a:off x="990600" y="685802"/>
            <a:ext cx="7313614" cy="463551"/>
            <a:chOff x="624" y="432"/>
            <a:chExt cx="4607" cy="292"/>
          </a:xfrm>
        </p:grpSpPr>
        <p:sp>
          <p:nvSpPr>
            <p:cNvPr id="7189" name="AutoShape 21"/>
            <p:cNvSpPr>
              <a:spLocks noChangeArrowheads="1"/>
            </p:cNvSpPr>
            <p:nvPr/>
          </p:nvSpPr>
          <p:spPr bwMode="auto">
            <a:xfrm>
              <a:off x="624" y="432"/>
              <a:ext cx="4578" cy="281"/>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190" name="Group 22"/>
            <p:cNvGrpSpPr>
              <a:grpSpLocks/>
            </p:cNvGrpSpPr>
            <p:nvPr/>
          </p:nvGrpSpPr>
          <p:grpSpPr bwMode="auto">
            <a:xfrm>
              <a:off x="624" y="432"/>
              <a:ext cx="4607" cy="292"/>
              <a:chOff x="624" y="432"/>
              <a:chExt cx="4607" cy="292"/>
            </a:xfrm>
          </p:grpSpPr>
          <p:sp>
            <p:nvSpPr>
              <p:cNvPr id="7191" name="AutoShape 23"/>
              <p:cNvSpPr>
                <a:spLocks noChangeArrowheads="1"/>
              </p:cNvSpPr>
              <p:nvPr/>
            </p:nvSpPr>
            <p:spPr bwMode="auto">
              <a:xfrm>
                <a:off x="624" y="432"/>
                <a:ext cx="4572" cy="275"/>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192" name="Group 24"/>
              <p:cNvGrpSpPr>
                <a:grpSpLocks/>
              </p:cNvGrpSpPr>
              <p:nvPr/>
            </p:nvGrpSpPr>
            <p:grpSpPr bwMode="auto">
              <a:xfrm>
                <a:off x="624" y="432"/>
                <a:ext cx="4607" cy="292"/>
                <a:chOff x="624" y="432"/>
                <a:chExt cx="4607" cy="292"/>
              </a:xfrm>
            </p:grpSpPr>
            <p:sp>
              <p:nvSpPr>
                <p:cNvPr id="7193" name="AutoShape 25"/>
                <p:cNvSpPr>
                  <a:spLocks noChangeArrowheads="1"/>
                </p:cNvSpPr>
                <p:nvPr/>
              </p:nvSpPr>
              <p:spPr bwMode="auto">
                <a:xfrm>
                  <a:off x="624" y="432"/>
                  <a:ext cx="4567" cy="270"/>
                </a:xfrm>
                <a:prstGeom prst="roundRect">
                  <a:avLst>
                    <a:gd name="adj" fmla="val 3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194" name="Group 26"/>
                <p:cNvGrpSpPr>
                  <a:grpSpLocks/>
                </p:cNvGrpSpPr>
                <p:nvPr/>
              </p:nvGrpSpPr>
              <p:grpSpPr bwMode="auto">
                <a:xfrm>
                  <a:off x="624" y="432"/>
                  <a:ext cx="4607" cy="292"/>
                  <a:chOff x="624" y="432"/>
                  <a:chExt cx="4607" cy="292"/>
                </a:xfrm>
              </p:grpSpPr>
              <p:sp>
                <p:nvSpPr>
                  <p:cNvPr id="7195" name="AutoShape 27"/>
                  <p:cNvSpPr>
                    <a:spLocks noChangeArrowheads="1"/>
                  </p:cNvSpPr>
                  <p:nvPr/>
                </p:nvSpPr>
                <p:spPr bwMode="auto">
                  <a:xfrm>
                    <a:off x="624" y="432"/>
                    <a:ext cx="4563" cy="267"/>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196" name="Group 28"/>
                  <p:cNvGrpSpPr>
                    <a:grpSpLocks/>
                  </p:cNvGrpSpPr>
                  <p:nvPr/>
                </p:nvGrpSpPr>
                <p:grpSpPr bwMode="auto">
                  <a:xfrm>
                    <a:off x="624" y="432"/>
                    <a:ext cx="4607" cy="292"/>
                    <a:chOff x="624" y="432"/>
                    <a:chExt cx="4607" cy="292"/>
                  </a:xfrm>
                </p:grpSpPr>
                <p:sp>
                  <p:nvSpPr>
                    <p:cNvPr id="7197" name="AutoShape 29"/>
                    <p:cNvSpPr>
                      <a:spLocks noChangeArrowheads="1"/>
                    </p:cNvSpPr>
                    <p:nvPr/>
                  </p:nvSpPr>
                  <p:spPr bwMode="auto">
                    <a:xfrm>
                      <a:off x="624" y="432"/>
                      <a:ext cx="4559" cy="263"/>
                    </a:xfrm>
                    <a:prstGeom prst="roundRect">
                      <a:avLst>
                        <a:gd name="adj" fmla="val 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198" name="Group 30"/>
                    <p:cNvGrpSpPr>
                      <a:grpSpLocks/>
                    </p:cNvGrpSpPr>
                    <p:nvPr/>
                  </p:nvGrpSpPr>
                  <p:grpSpPr bwMode="auto">
                    <a:xfrm>
                      <a:off x="624" y="432"/>
                      <a:ext cx="4607" cy="292"/>
                      <a:chOff x="624" y="432"/>
                      <a:chExt cx="4607" cy="292"/>
                    </a:xfrm>
                  </p:grpSpPr>
                  <p:sp>
                    <p:nvSpPr>
                      <p:cNvPr id="7199" name="AutoShape 31"/>
                      <p:cNvSpPr>
                        <a:spLocks noChangeArrowheads="1"/>
                      </p:cNvSpPr>
                      <p:nvPr/>
                    </p:nvSpPr>
                    <p:spPr bwMode="auto">
                      <a:xfrm>
                        <a:off x="624" y="432"/>
                        <a:ext cx="4557" cy="261"/>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00" name="Group 32"/>
                      <p:cNvGrpSpPr>
                        <a:grpSpLocks/>
                      </p:cNvGrpSpPr>
                      <p:nvPr/>
                    </p:nvGrpSpPr>
                    <p:grpSpPr bwMode="auto">
                      <a:xfrm>
                        <a:off x="624" y="432"/>
                        <a:ext cx="4607" cy="292"/>
                        <a:chOff x="624" y="432"/>
                        <a:chExt cx="4607" cy="292"/>
                      </a:xfrm>
                    </p:grpSpPr>
                    <p:sp>
                      <p:nvSpPr>
                        <p:cNvPr id="7201" name="AutoShape 33"/>
                        <p:cNvSpPr>
                          <a:spLocks noChangeArrowheads="1"/>
                        </p:cNvSpPr>
                        <p:nvPr/>
                      </p:nvSpPr>
                      <p:spPr bwMode="auto">
                        <a:xfrm>
                          <a:off x="624" y="432"/>
                          <a:ext cx="4556" cy="260"/>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02" name="Group 34"/>
                        <p:cNvGrpSpPr>
                          <a:grpSpLocks/>
                        </p:cNvGrpSpPr>
                        <p:nvPr/>
                      </p:nvGrpSpPr>
                      <p:grpSpPr bwMode="auto">
                        <a:xfrm>
                          <a:off x="624" y="432"/>
                          <a:ext cx="4607" cy="292"/>
                          <a:chOff x="624" y="432"/>
                          <a:chExt cx="4607" cy="292"/>
                        </a:xfrm>
                      </p:grpSpPr>
                      <p:sp>
                        <p:nvSpPr>
                          <p:cNvPr id="7203" name="AutoShape 35"/>
                          <p:cNvSpPr>
                            <a:spLocks noChangeArrowheads="1"/>
                          </p:cNvSpPr>
                          <p:nvPr/>
                        </p:nvSpPr>
                        <p:spPr bwMode="auto">
                          <a:xfrm>
                            <a:off x="624" y="432"/>
                            <a:ext cx="4555" cy="260"/>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04" name="AutoShape 36"/>
                          <p:cNvSpPr>
                            <a:spLocks noChangeArrowheads="1"/>
                          </p:cNvSpPr>
                          <p:nvPr/>
                        </p:nvSpPr>
                        <p:spPr bwMode="auto">
                          <a:xfrm>
                            <a:off x="624" y="432"/>
                            <a:ext cx="4607" cy="292"/>
                          </a:xfrm>
                          <a:prstGeom prst="roundRect">
                            <a:avLst>
                              <a:gd name="adj" fmla="val 384"/>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3333CC"/>
                                </a:solidFill>
                              </a:rPr>
                              <a:t>Incompressible, viscous, dimensionless MHD equations:</a:t>
                            </a:r>
                          </a:p>
                        </p:txBody>
                      </p:sp>
                    </p:grpSp>
                  </p:grpSp>
                </p:grpSp>
              </p:grpSp>
            </p:grpSp>
          </p:grpSp>
        </p:grpSp>
      </p:grpSp>
      <p:grpSp>
        <p:nvGrpSpPr>
          <p:cNvPr id="7205" name="Group 37"/>
          <p:cNvGrpSpPr>
            <a:grpSpLocks/>
          </p:cNvGrpSpPr>
          <p:nvPr/>
        </p:nvGrpSpPr>
        <p:grpSpPr bwMode="auto">
          <a:xfrm>
            <a:off x="1447800" y="1371600"/>
            <a:ext cx="6234113" cy="2909888"/>
            <a:chOff x="912" y="864"/>
            <a:chExt cx="3927" cy="1833"/>
          </a:xfrm>
        </p:grpSpPr>
        <p:sp>
          <p:nvSpPr>
            <p:cNvPr id="7206" name="AutoShape 38"/>
            <p:cNvSpPr>
              <a:spLocks noChangeArrowheads="1"/>
            </p:cNvSpPr>
            <p:nvPr/>
          </p:nvSpPr>
          <p:spPr bwMode="auto">
            <a:xfrm>
              <a:off x="912" y="864"/>
              <a:ext cx="3928" cy="1834"/>
            </a:xfrm>
            <a:prstGeom prst="roundRect">
              <a:avLst>
                <a:gd name="adj" fmla="val 51"/>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7207" name="Object 39"/>
            <p:cNvGraphicFramePr>
              <a:graphicFrameLocks noChangeAspect="1"/>
            </p:cNvGraphicFramePr>
            <p:nvPr/>
          </p:nvGraphicFramePr>
          <p:xfrm>
            <a:off x="912" y="864"/>
            <a:ext cx="3928" cy="1834"/>
          </p:xfrm>
          <a:graphic>
            <a:graphicData uri="http://schemas.openxmlformats.org/presentationml/2006/ole">
              <mc:AlternateContent xmlns:mc="http://schemas.openxmlformats.org/markup-compatibility/2006">
                <mc:Choice xmlns:v="urn:schemas-microsoft-com:vml" Requires="v">
                  <p:oleObj spid="_x0000_s48321" r:id="rId4" imgW="2771640" imgH="1295280" progId="">
                    <p:embed/>
                  </p:oleObj>
                </mc:Choice>
                <mc:Fallback>
                  <p:oleObj r:id="rId4" imgW="2771640" imgH="12952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 y="864"/>
                          <a:ext cx="3928" cy="183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grpSp>
        <p:nvGrpSpPr>
          <p:cNvPr id="7208" name="Group 40"/>
          <p:cNvGrpSpPr>
            <a:grpSpLocks/>
          </p:cNvGrpSpPr>
          <p:nvPr/>
        </p:nvGrpSpPr>
        <p:grpSpPr bwMode="auto">
          <a:xfrm>
            <a:off x="149225" y="4495803"/>
            <a:ext cx="8216901" cy="811213"/>
            <a:chOff x="94" y="2832"/>
            <a:chExt cx="5176" cy="511"/>
          </a:xfrm>
        </p:grpSpPr>
        <p:sp>
          <p:nvSpPr>
            <p:cNvPr id="7209" name="AutoShape 41"/>
            <p:cNvSpPr>
              <a:spLocks noChangeArrowheads="1"/>
            </p:cNvSpPr>
            <p:nvPr/>
          </p:nvSpPr>
          <p:spPr bwMode="auto">
            <a:xfrm>
              <a:off x="672" y="2832"/>
              <a:ext cx="4598" cy="511"/>
            </a:xfrm>
            <a:prstGeom prst="roundRect">
              <a:avLst>
                <a:gd name="adj" fmla="val 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10" name="Group 42"/>
            <p:cNvGrpSpPr>
              <a:grpSpLocks/>
            </p:cNvGrpSpPr>
            <p:nvPr/>
          </p:nvGrpSpPr>
          <p:grpSpPr bwMode="auto">
            <a:xfrm>
              <a:off x="94" y="2832"/>
              <a:ext cx="5170" cy="505"/>
              <a:chOff x="94" y="2832"/>
              <a:chExt cx="5170" cy="505"/>
            </a:xfrm>
          </p:grpSpPr>
          <p:sp>
            <p:nvSpPr>
              <p:cNvPr id="7211" name="AutoShape 43"/>
              <p:cNvSpPr>
                <a:spLocks noChangeArrowheads="1"/>
              </p:cNvSpPr>
              <p:nvPr/>
            </p:nvSpPr>
            <p:spPr bwMode="auto">
              <a:xfrm>
                <a:off x="672" y="2832"/>
                <a:ext cx="4592" cy="505"/>
              </a:xfrm>
              <a:prstGeom prst="roundRect">
                <a:avLst>
                  <a:gd name="adj" fmla="val 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12" name="Group 44"/>
              <p:cNvGrpSpPr>
                <a:grpSpLocks/>
              </p:cNvGrpSpPr>
              <p:nvPr/>
            </p:nvGrpSpPr>
            <p:grpSpPr bwMode="auto">
              <a:xfrm>
                <a:off x="94" y="2832"/>
                <a:ext cx="5166" cy="500"/>
                <a:chOff x="94" y="2832"/>
                <a:chExt cx="5166" cy="500"/>
              </a:xfrm>
            </p:grpSpPr>
            <p:sp>
              <p:nvSpPr>
                <p:cNvPr id="7213" name="AutoShape 45"/>
                <p:cNvSpPr>
                  <a:spLocks noChangeArrowheads="1"/>
                </p:cNvSpPr>
                <p:nvPr/>
              </p:nvSpPr>
              <p:spPr bwMode="auto">
                <a:xfrm>
                  <a:off x="672" y="2832"/>
                  <a:ext cx="4588" cy="500"/>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14" name="Group 46"/>
                <p:cNvGrpSpPr>
                  <a:grpSpLocks/>
                </p:cNvGrpSpPr>
                <p:nvPr/>
              </p:nvGrpSpPr>
              <p:grpSpPr bwMode="auto">
                <a:xfrm>
                  <a:off x="94" y="2832"/>
                  <a:ext cx="5162" cy="497"/>
                  <a:chOff x="94" y="2832"/>
                  <a:chExt cx="5162" cy="497"/>
                </a:xfrm>
              </p:grpSpPr>
              <p:sp>
                <p:nvSpPr>
                  <p:cNvPr id="7215" name="AutoShape 47"/>
                  <p:cNvSpPr>
                    <a:spLocks noChangeArrowheads="1"/>
                  </p:cNvSpPr>
                  <p:nvPr/>
                </p:nvSpPr>
                <p:spPr bwMode="auto">
                  <a:xfrm>
                    <a:off x="672" y="2832"/>
                    <a:ext cx="4584" cy="497"/>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16" name="Group 48"/>
                  <p:cNvGrpSpPr>
                    <a:grpSpLocks/>
                  </p:cNvGrpSpPr>
                  <p:nvPr/>
                </p:nvGrpSpPr>
                <p:grpSpPr bwMode="auto">
                  <a:xfrm>
                    <a:off x="94" y="2832"/>
                    <a:ext cx="5159" cy="494"/>
                    <a:chOff x="94" y="2832"/>
                    <a:chExt cx="5159" cy="494"/>
                  </a:xfrm>
                </p:grpSpPr>
                <p:sp>
                  <p:nvSpPr>
                    <p:cNvPr id="7217" name="AutoShape 49"/>
                    <p:cNvSpPr>
                      <a:spLocks noChangeArrowheads="1"/>
                    </p:cNvSpPr>
                    <p:nvPr/>
                  </p:nvSpPr>
                  <p:spPr bwMode="auto">
                    <a:xfrm>
                      <a:off x="672" y="2832"/>
                      <a:ext cx="4581" cy="494"/>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18" name="Group 50"/>
                    <p:cNvGrpSpPr>
                      <a:grpSpLocks/>
                    </p:cNvGrpSpPr>
                    <p:nvPr/>
                  </p:nvGrpSpPr>
                  <p:grpSpPr bwMode="auto">
                    <a:xfrm>
                      <a:off x="94" y="2832"/>
                      <a:ext cx="5158" cy="492"/>
                      <a:chOff x="94" y="2832"/>
                      <a:chExt cx="5158" cy="492"/>
                    </a:xfrm>
                  </p:grpSpPr>
                  <p:sp>
                    <p:nvSpPr>
                      <p:cNvPr id="7219" name="AutoShape 51"/>
                      <p:cNvSpPr>
                        <a:spLocks noChangeArrowheads="1"/>
                      </p:cNvSpPr>
                      <p:nvPr/>
                    </p:nvSpPr>
                    <p:spPr bwMode="auto">
                      <a:xfrm>
                        <a:off x="672" y="2832"/>
                        <a:ext cx="4580" cy="492"/>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20" name="Group 52"/>
                      <p:cNvGrpSpPr>
                        <a:grpSpLocks/>
                      </p:cNvGrpSpPr>
                      <p:nvPr/>
                    </p:nvGrpSpPr>
                    <p:grpSpPr bwMode="auto">
                      <a:xfrm>
                        <a:off x="94" y="2832"/>
                        <a:ext cx="5157" cy="491"/>
                        <a:chOff x="94" y="2832"/>
                        <a:chExt cx="5157" cy="491"/>
                      </a:xfrm>
                    </p:grpSpPr>
                    <p:sp>
                      <p:nvSpPr>
                        <p:cNvPr id="7221" name="AutoShape 53"/>
                        <p:cNvSpPr>
                          <a:spLocks noChangeArrowheads="1"/>
                        </p:cNvSpPr>
                        <p:nvPr/>
                      </p:nvSpPr>
                      <p:spPr bwMode="auto">
                        <a:xfrm>
                          <a:off x="672" y="2832"/>
                          <a:ext cx="4579" cy="491"/>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22" name="Group 54"/>
                        <p:cNvGrpSpPr>
                          <a:grpSpLocks/>
                        </p:cNvGrpSpPr>
                        <p:nvPr/>
                      </p:nvGrpSpPr>
                      <p:grpSpPr bwMode="auto">
                        <a:xfrm>
                          <a:off x="94" y="2832"/>
                          <a:ext cx="5156" cy="490"/>
                          <a:chOff x="94" y="2832"/>
                          <a:chExt cx="5156" cy="490"/>
                        </a:xfrm>
                      </p:grpSpPr>
                      <p:sp>
                        <p:nvSpPr>
                          <p:cNvPr id="7223" name="AutoShape 55"/>
                          <p:cNvSpPr>
                            <a:spLocks noChangeArrowheads="1"/>
                          </p:cNvSpPr>
                          <p:nvPr/>
                        </p:nvSpPr>
                        <p:spPr bwMode="auto">
                          <a:xfrm>
                            <a:off x="672" y="2832"/>
                            <a:ext cx="4578" cy="490"/>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24" name="AutoShape 56"/>
                          <p:cNvSpPr>
                            <a:spLocks noChangeArrowheads="1"/>
                          </p:cNvSpPr>
                          <p:nvPr/>
                        </p:nvSpPr>
                        <p:spPr bwMode="auto">
                          <a:xfrm>
                            <a:off x="94" y="2842"/>
                            <a:ext cx="3511" cy="409"/>
                          </a:xfrm>
                          <a:prstGeom prst="roundRect">
                            <a:avLst>
                              <a:gd name="adj" fmla="val 204"/>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effectLst>
                                  <a:outerShdw blurRad="38100" dist="38100" dir="2700000" algn="tl">
                                    <a:srgbClr val="DDDDDD"/>
                                  </a:outerShdw>
                                </a:effectLst>
                              </a:rPr>
                              <a:t>B </a:t>
                            </a:r>
                            <a:r>
                              <a:rPr lang="en-GB" b="1" i="1" dirty="0">
                                <a:solidFill>
                                  <a:srgbClr val="FFFFFF"/>
                                </a:solidFill>
                                <a:effectLst>
                                  <a:outerShdw blurRad="38100" dist="38100" dir="2700000" algn="tl">
                                    <a:srgbClr val="DDDDDD"/>
                                  </a:outerShdw>
                                </a:effectLst>
                              </a:rPr>
                              <a:t>is the magnetic field, </a:t>
                            </a:r>
                            <a:r>
                              <a:rPr lang="en-GB" b="1" dirty="0">
                                <a:solidFill>
                                  <a:srgbClr val="FFFFFF"/>
                                </a:solidFill>
                                <a:effectLst>
                                  <a:outerShdw blurRad="38100" dist="38100" dir="2700000" algn="tl">
                                    <a:srgbClr val="DDDDDD"/>
                                  </a:outerShdw>
                                </a:effectLst>
                              </a:rPr>
                              <a:t>V</a:t>
                            </a:r>
                            <a:r>
                              <a:rPr lang="en-GB" b="1" i="1" dirty="0">
                                <a:solidFill>
                                  <a:srgbClr val="FFFFFF"/>
                                </a:solidFill>
                                <a:effectLst>
                                  <a:outerShdw blurRad="38100" dist="38100" dir="2700000" algn="tl">
                                    <a:srgbClr val="DDDDDD"/>
                                  </a:outerShdw>
                                </a:effectLst>
                              </a:rPr>
                              <a:t>  the plasma velocity and  </a:t>
                            </a:r>
                            <a:r>
                              <a:rPr lang="en-GB" dirty="0">
                                <a:solidFill>
                                  <a:srgbClr val="FFFFFF"/>
                                </a:solidFill>
                                <a:effectLst>
                                  <a:outerShdw blurRad="38100" dist="38100" dir="2700000" algn="tl">
                                    <a:srgbClr val="DDDDDD"/>
                                  </a:outerShdw>
                                </a:effectLst>
                              </a:rPr>
                              <a:t>P</a:t>
                            </a:r>
                            <a:r>
                              <a:rPr lang="en-GB" b="1" i="1" dirty="0">
                                <a:solidFill>
                                  <a:srgbClr val="FFFFFF"/>
                                </a:solidFill>
                                <a:effectLst>
                                  <a:outerShdw blurRad="38100" dist="38100" dir="2700000" algn="tl">
                                    <a:srgbClr val="DDDDDD"/>
                                  </a:outerShdw>
                                </a:effectLst>
                              </a:rPr>
                              <a:t> the </a:t>
                            </a:r>
                          </a:p>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i="1" dirty="0">
                                <a:solidFill>
                                  <a:srgbClr val="FFFFFF"/>
                                </a:solidFill>
                                <a:effectLst>
                                  <a:outerShdw blurRad="38100" dist="38100" dir="2700000" algn="tl">
                                    <a:srgbClr val="DDDDDD"/>
                                  </a:outerShdw>
                                </a:effectLst>
                              </a:rPr>
                              <a:t>kinetic pressure</a:t>
                            </a:r>
                            <a:r>
                              <a:rPr lang="en-GB" b="1" i="1" dirty="0">
                                <a:solidFill>
                                  <a:srgbClr val="3333CC"/>
                                </a:solidFill>
                                <a:effectLst>
                                  <a:outerShdw blurRad="38100" dist="38100" dir="2700000" algn="tl">
                                    <a:srgbClr val="DDDDDD"/>
                                  </a:outerShdw>
                                </a:effectLst>
                              </a:rPr>
                              <a:t>.</a:t>
                            </a:r>
                          </a:p>
                        </p:txBody>
                      </p:sp>
                    </p:grpSp>
                  </p:grpSp>
                </p:grpSp>
              </p:grpSp>
            </p:grpSp>
          </p:grpSp>
        </p:grpSp>
      </p:grpSp>
      <p:grpSp>
        <p:nvGrpSpPr>
          <p:cNvPr id="7225" name="Group 57"/>
          <p:cNvGrpSpPr>
            <a:grpSpLocks/>
          </p:cNvGrpSpPr>
          <p:nvPr/>
        </p:nvGrpSpPr>
        <p:grpSpPr bwMode="auto">
          <a:xfrm>
            <a:off x="1143000" y="5410200"/>
            <a:ext cx="519113" cy="463550"/>
            <a:chOff x="720" y="3408"/>
            <a:chExt cx="327" cy="292"/>
          </a:xfrm>
        </p:grpSpPr>
        <p:sp>
          <p:nvSpPr>
            <p:cNvPr id="7226" name="AutoShape 58"/>
            <p:cNvSpPr>
              <a:spLocks noChangeArrowheads="1"/>
            </p:cNvSpPr>
            <p:nvPr/>
          </p:nvSpPr>
          <p:spPr bwMode="auto">
            <a:xfrm>
              <a:off x="720" y="3408"/>
              <a:ext cx="328" cy="293"/>
            </a:xfrm>
            <a:prstGeom prst="roundRect">
              <a:avLst>
                <a:gd name="adj" fmla="val 338"/>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7227" name="Object 59"/>
            <p:cNvGraphicFramePr>
              <a:graphicFrameLocks noChangeAspect="1"/>
            </p:cNvGraphicFramePr>
            <p:nvPr/>
          </p:nvGraphicFramePr>
          <p:xfrm>
            <a:off x="720" y="3408"/>
            <a:ext cx="328" cy="293"/>
          </p:xfrm>
          <a:graphic>
            <a:graphicData uri="http://schemas.openxmlformats.org/presentationml/2006/ole">
              <mc:AlternateContent xmlns:mc="http://schemas.openxmlformats.org/markup-compatibility/2006">
                <mc:Choice xmlns:v="urn:schemas-microsoft-com:vml" Requires="v">
                  <p:oleObj spid="_x0000_s48322" r:id="rId6" imgW="5791320" imgH="5181480" progId="">
                    <p:embed/>
                  </p:oleObj>
                </mc:Choice>
                <mc:Fallback>
                  <p:oleObj r:id="rId6" imgW="5791320" imgH="51814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3408"/>
                          <a:ext cx="328" cy="29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grpSp>
        <p:nvGrpSpPr>
          <p:cNvPr id="7228" name="Group 60"/>
          <p:cNvGrpSpPr>
            <a:grpSpLocks/>
          </p:cNvGrpSpPr>
          <p:nvPr/>
        </p:nvGrpSpPr>
        <p:grpSpPr bwMode="auto">
          <a:xfrm>
            <a:off x="2484438" y="5416550"/>
            <a:ext cx="430212" cy="519113"/>
            <a:chOff x="1565" y="3412"/>
            <a:chExt cx="271" cy="327"/>
          </a:xfrm>
        </p:grpSpPr>
        <p:sp>
          <p:nvSpPr>
            <p:cNvPr id="7229" name="AutoShape 61"/>
            <p:cNvSpPr>
              <a:spLocks noChangeArrowheads="1"/>
            </p:cNvSpPr>
            <p:nvPr/>
          </p:nvSpPr>
          <p:spPr bwMode="auto">
            <a:xfrm>
              <a:off x="1565" y="3412"/>
              <a:ext cx="272" cy="328"/>
            </a:xfrm>
            <a:prstGeom prst="roundRect">
              <a:avLst>
                <a:gd name="adj" fmla="val 366"/>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7230" name="Object 62"/>
            <p:cNvGraphicFramePr>
              <a:graphicFrameLocks noChangeAspect="1"/>
            </p:cNvGraphicFramePr>
            <p:nvPr/>
          </p:nvGraphicFramePr>
          <p:xfrm>
            <a:off x="1565" y="3412"/>
            <a:ext cx="272" cy="328"/>
          </p:xfrm>
          <a:graphic>
            <a:graphicData uri="http://schemas.openxmlformats.org/presentationml/2006/ole">
              <mc:AlternateContent xmlns:mc="http://schemas.openxmlformats.org/markup-compatibility/2006">
                <mc:Choice xmlns:v="urn:schemas-microsoft-com:vml" Requires="v">
                  <p:oleObj spid="_x0000_s48323" r:id="rId8" imgW="4572000" imgH="5486400" progId="">
                    <p:embed/>
                  </p:oleObj>
                </mc:Choice>
                <mc:Fallback>
                  <p:oleObj r:id="rId8" imgW="4572000" imgH="54864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5" y="3412"/>
                          <a:ext cx="272" cy="32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grpSp>
        <p:nvGrpSpPr>
          <p:cNvPr id="7231" name="Group 63"/>
          <p:cNvGrpSpPr>
            <a:grpSpLocks/>
          </p:cNvGrpSpPr>
          <p:nvPr/>
        </p:nvGrpSpPr>
        <p:grpSpPr bwMode="auto">
          <a:xfrm>
            <a:off x="1760353" y="5362588"/>
            <a:ext cx="768351" cy="463551"/>
            <a:chOff x="1026" y="3408"/>
            <a:chExt cx="484" cy="292"/>
          </a:xfrm>
        </p:grpSpPr>
        <p:sp>
          <p:nvSpPr>
            <p:cNvPr id="7232" name="AutoShape 64"/>
            <p:cNvSpPr>
              <a:spLocks noChangeArrowheads="1"/>
            </p:cNvSpPr>
            <p:nvPr/>
          </p:nvSpPr>
          <p:spPr bwMode="auto">
            <a:xfrm>
              <a:off x="1104" y="3408"/>
              <a:ext cx="406" cy="281"/>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33" name="Group 65"/>
            <p:cNvGrpSpPr>
              <a:grpSpLocks/>
            </p:cNvGrpSpPr>
            <p:nvPr/>
          </p:nvGrpSpPr>
          <p:grpSpPr bwMode="auto">
            <a:xfrm>
              <a:off x="1026" y="3408"/>
              <a:ext cx="478" cy="292"/>
              <a:chOff x="1026" y="3408"/>
              <a:chExt cx="478" cy="292"/>
            </a:xfrm>
          </p:grpSpPr>
          <p:sp>
            <p:nvSpPr>
              <p:cNvPr id="7234" name="AutoShape 66"/>
              <p:cNvSpPr>
                <a:spLocks noChangeArrowheads="1"/>
              </p:cNvSpPr>
              <p:nvPr/>
            </p:nvSpPr>
            <p:spPr bwMode="auto">
              <a:xfrm>
                <a:off x="1104" y="3408"/>
                <a:ext cx="400" cy="276"/>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35" name="Group 67"/>
              <p:cNvGrpSpPr>
                <a:grpSpLocks/>
              </p:cNvGrpSpPr>
              <p:nvPr/>
            </p:nvGrpSpPr>
            <p:grpSpPr bwMode="auto">
              <a:xfrm>
                <a:off x="1026" y="3408"/>
                <a:ext cx="473" cy="292"/>
                <a:chOff x="1026" y="3408"/>
                <a:chExt cx="473" cy="292"/>
              </a:xfrm>
            </p:grpSpPr>
            <p:sp>
              <p:nvSpPr>
                <p:cNvPr id="7236" name="AutoShape 68"/>
                <p:cNvSpPr>
                  <a:spLocks noChangeArrowheads="1"/>
                </p:cNvSpPr>
                <p:nvPr/>
              </p:nvSpPr>
              <p:spPr bwMode="auto">
                <a:xfrm>
                  <a:off x="1104" y="3408"/>
                  <a:ext cx="395" cy="271"/>
                </a:xfrm>
                <a:prstGeom prst="roundRect">
                  <a:avLst>
                    <a:gd name="adj" fmla="val 3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37" name="Group 69"/>
                <p:cNvGrpSpPr>
                  <a:grpSpLocks/>
                </p:cNvGrpSpPr>
                <p:nvPr/>
              </p:nvGrpSpPr>
              <p:grpSpPr bwMode="auto">
                <a:xfrm>
                  <a:off x="1026" y="3408"/>
                  <a:ext cx="470" cy="292"/>
                  <a:chOff x="1026" y="3408"/>
                  <a:chExt cx="470" cy="292"/>
                </a:xfrm>
              </p:grpSpPr>
              <p:sp>
                <p:nvSpPr>
                  <p:cNvPr id="7238" name="AutoShape 70"/>
                  <p:cNvSpPr>
                    <a:spLocks noChangeArrowheads="1"/>
                  </p:cNvSpPr>
                  <p:nvPr/>
                </p:nvSpPr>
                <p:spPr bwMode="auto">
                  <a:xfrm>
                    <a:off x="1104" y="3408"/>
                    <a:ext cx="392" cy="266"/>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39" name="Group 71"/>
                  <p:cNvGrpSpPr>
                    <a:grpSpLocks/>
                  </p:cNvGrpSpPr>
                  <p:nvPr/>
                </p:nvGrpSpPr>
                <p:grpSpPr bwMode="auto">
                  <a:xfrm>
                    <a:off x="1026" y="3408"/>
                    <a:ext cx="468" cy="292"/>
                    <a:chOff x="1026" y="3408"/>
                    <a:chExt cx="468" cy="292"/>
                  </a:xfrm>
                </p:grpSpPr>
                <p:sp>
                  <p:nvSpPr>
                    <p:cNvPr id="7240" name="AutoShape 72"/>
                    <p:cNvSpPr>
                      <a:spLocks noChangeArrowheads="1"/>
                    </p:cNvSpPr>
                    <p:nvPr/>
                  </p:nvSpPr>
                  <p:spPr bwMode="auto">
                    <a:xfrm>
                      <a:off x="1104" y="3408"/>
                      <a:ext cx="389" cy="262"/>
                    </a:xfrm>
                    <a:prstGeom prst="roundRect">
                      <a:avLst>
                        <a:gd name="adj" fmla="val 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41" name="Group 73"/>
                    <p:cNvGrpSpPr>
                      <a:grpSpLocks/>
                    </p:cNvGrpSpPr>
                    <p:nvPr/>
                  </p:nvGrpSpPr>
                  <p:grpSpPr bwMode="auto">
                    <a:xfrm>
                      <a:off x="1026" y="3408"/>
                      <a:ext cx="468" cy="292"/>
                      <a:chOff x="1026" y="3408"/>
                      <a:chExt cx="468" cy="292"/>
                    </a:xfrm>
                  </p:grpSpPr>
                  <p:sp>
                    <p:nvSpPr>
                      <p:cNvPr id="7242" name="AutoShape 74"/>
                      <p:cNvSpPr>
                        <a:spLocks noChangeArrowheads="1"/>
                      </p:cNvSpPr>
                      <p:nvPr/>
                    </p:nvSpPr>
                    <p:spPr bwMode="auto">
                      <a:xfrm>
                        <a:off x="1104" y="3408"/>
                        <a:ext cx="387" cy="260"/>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43" name="Group 75"/>
                      <p:cNvGrpSpPr>
                        <a:grpSpLocks/>
                      </p:cNvGrpSpPr>
                      <p:nvPr/>
                    </p:nvGrpSpPr>
                    <p:grpSpPr bwMode="auto">
                      <a:xfrm>
                        <a:off x="1026" y="3408"/>
                        <a:ext cx="468" cy="292"/>
                        <a:chOff x="1026" y="3408"/>
                        <a:chExt cx="468" cy="292"/>
                      </a:xfrm>
                    </p:grpSpPr>
                    <p:sp>
                      <p:nvSpPr>
                        <p:cNvPr id="7244" name="AutoShape 76"/>
                        <p:cNvSpPr>
                          <a:spLocks noChangeArrowheads="1"/>
                        </p:cNvSpPr>
                        <p:nvPr/>
                      </p:nvSpPr>
                      <p:spPr bwMode="auto">
                        <a:xfrm>
                          <a:off x="1104" y="3408"/>
                          <a:ext cx="386" cy="259"/>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245" name="Group 77"/>
                        <p:cNvGrpSpPr>
                          <a:grpSpLocks/>
                        </p:cNvGrpSpPr>
                        <p:nvPr/>
                      </p:nvGrpSpPr>
                      <p:grpSpPr bwMode="auto">
                        <a:xfrm>
                          <a:off x="1026" y="3408"/>
                          <a:ext cx="468" cy="292"/>
                          <a:chOff x="1026" y="3408"/>
                          <a:chExt cx="468" cy="292"/>
                        </a:xfrm>
                      </p:grpSpPr>
                      <p:sp>
                        <p:nvSpPr>
                          <p:cNvPr id="7246" name="AutoShape 78"/>
                          <p:cNvSpPr>
                            <a:spLocks noChangeArrowheads="1"/>
                          </p:cNvSpPr>
                          <p:nvPr/>
                        </p:nvSpPr>
                        <p:spPr bwMode="auto">
                          <a:xfrm>
                            <a:off x="1104" y="3408"/>
                            <a:ext cx="385" cy="259"/>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47" name="AutoShape 79"/>
                          <p:cNvSpPr>
                            <a:spLocks noChangeArrowheads="1"/>
                          </p:cNvSpPr>
                          <p:nvPr/>
                        </p:nvSpPr>
                        <p:spPr bwMode="auto">
                          <a:xfrm>
                            <a:off x="1026" y="3408"/>
                            <a:ext cx="468" cy="292"/>
                          </a:xfrm>
                          <a:prstGeom prst="roundRect">
                            <a:avLst>
                              <a:gd name="adj" fmla="val 3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FFFFFF"/>
                                </a:solidFill>
                              </a:rPr>
                              <a:t>and</a:t>
                            </a:r>
                          </a:p>
                        </p:txBody>
                      </p:sp>
                    </p:grpSp>
                  </p:grpSp>
                </p:grpSp>
              </p:grpSp>
            </p:grpSp>
          </p:grpSp>
        </p:grpSp>
      </p:grpSp>
      <p:sp>
        <p:nvSpPr>
          <p:cNvPr id="7248" name="Text Box 80"/>
          <p:cNvSpPr txBox="1">
            <a:spLocks noChangeArrowheads="1"/>
          </p:cNvSpPr>
          <p:nvPr/>
        </p:nvSpPr>
        <p:spPr bwMode="auto">
          <a:xfrm>
            <a:off x="2987675" y="5410200"/>
            <a:ext cx="6096000"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buClr>
                <a:srgbClr val="3333CC"/>
              </a:buClr>
              <a:buSzPct val="100000"/>
              <a:buFont typeface="Times New Roman" charset="0"/>
              <a:buNone/>
            </a:pPr>
            <a:r>
              <a:rPr lang="en-GB" b="1" i="1" dirty="0">
                <a:solidFill>
                  <a:srgbClr val="FFFFFF"/>
                </a:solidFill>
                <a:effectLst>
                  <a:outerShdw blurRad="38100" dist="38100" dir="2700000" algn="tl">
                    <a:srgbClr val="DDDDDD"/>
                  </a:outerShdw>
                </a:effectLst>
              </a:rPr>
              <a:t>are the magnetic and kinetic  Reynolds numbers</a:t>
            </a:r>
            <a:r>
              <a:rPr lang="en-GB" dirty="0">
                <a:solidFill>
                  <a:srgbClr val="FFFFFF"/>
                </a:solidFill>
                <a:latin typeface="Comic Sans MS" charset="0"/>
              </a:rPr>
              <a:t>.</a:t>
            </a:r>
          </a:p>
          <a:p>
            <a:pPr>
              <a:buClr>
                <a:srgbClr val="000000"/>
              </a:buClr>
              <a:buSzPct val="100000"/>
              <a:buFont typeface="Comic Sans MS" charset="0"/>
              <a:buNone/>
            </a:pPr>
            <a:r>
              <a:rPr lang="en-GB" dirty="0">
                <a:latin typeface="Comic Sans MS" charset="0"/>
              </a:rPr>
              <a:t> </a:t>
            </a:r>
          </a:p>
        </p:txBody>
      </p:sp>
    </p:spTree>
    <p:extLst>
      <p:ext uri="{BB962C8B-B14F-4D97-AF65-F5344CB8AC3E}">
        <p14:creationId xmlns:p14="http://schemas.microsoft.com/office/powerpoint/2010/main" val="3222154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1"/>
          <p:cNvGrpSpPr>
            <a:grpSpLocks/>
          </p:cNvGrpSpPr>
          <p:nvPr/>
        </p:nvGrpSpPr>
        <p:grpSpPr bwMode="auto">
          <a:xfrm>
            <a:off x="381000" y="1563689"/>
            <a:ext cx="8655051" cy="1203326"/>
            <a:chOff x="240" y="985"/>
            <a:chExt cx="5452" cy="758"/>
          </a:xfrm>
        </p:grpSpPr>
        <p:sp>
          <p:nvSpPr>
            <p:cNvPr id="6146" name="AutoShape 2"/>
            <p:cNvSpPr>
              <a:spLocks noChangeArrowheads="1"/>
            </p:cNvSpPr>
            <p:nvPr/>
          </p:nvSpPr>
          <p:spPr bwMode="auto">
            <a:xfrm>
              <a:off x="240" y="985"/>
              <a:ext cx="5293" cy="741"/>
            </a:xfrm>
            <a:prstGeom prst="roundRect">
              <a:avLst>
                <a:gd name="adj" fmla="val 13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47" name="Group 3"/>
            <p:cNvGrpSpPr>
              <a:grpSpLocks/>
            </p:cNvGrpSpPr>
            <p:nvPr/>
          </p:nvGrpSpPr>
          <p:grpSpPr bwMode="auto">
            <a:xfrm>
              <a:off x="336" y="1008"/>
              <a:ext cx="5356" cy="735"/>
              <a:chOff x="336" y="1008"/>
              <a:chExt cx="5356" cy="735"/>
            </a:xfrm>
          </p:grpSpPr>
          <p:sp>
            <p:nvSpPr>
              <p:cNvPr id="6148" name="AutoShape 4"/>
              <p:cNvSpPr>
                <a:spLocks noChangeArrowheads="1"/>
              </p:cNvSpPr>
              <p:nvPr/>
            </p:nvSpPr>
            <p:spPr bwMode="auto">
              <a:xfrm>
                <a:off x="336" y="1008"/>
                <a:ext cx="5287" cy="735"/>
              </a:xfrm>
              <a:prstGeom prst="roundRect">
                <a:avLst>
                  <a:gd name="adj" fmla="val 13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49" name="Group 5"/>
              <p:cNvGrpSpPr>
                <a:grpSpLocks/>
              </p:cNvGrpSpPr>
              <p:nvPr/>
            </p:nvGrpSpPr>
            <p:grpSpPr bwMode="auto">
              <a:xfrm>
                <a:off x="336" y="1008"/>
                <a:ext cx="5356" cy="731"/>
                <a:chOff x="336" y="1008"/>
                <a:chExt cx="5356" cy="731"/>
              </a:xfrm>
            </p:grpSpPr>
            <p:sp>
              <p:nvSpPr>
                <p:cNvPr id="6150" name="AutoShape 6"/>
                <p:cNvSpPr>
                  <a:spLocks noChangeArrowheads="1"/>
                </p:cNvSpPr>
                <p:nvPr/>
              </p:nvSpPr>
              <p:spPr bwMode="auto">
                <a:xfrm>
                  <a:off x="336" y="1008"/>
                  <a:ext cx="5282" cy="731"/>
                </a:xfrm>
                <a:prstGeom prst="roundRect">
                  <a:avLst>
                    <a:gd name="adj" fmla="val 13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51" name="Group 7"/>
                <p:cNvGrpSpPr>
                  <a:grpSpLocks/>
                </p:cNvGrpSpPr>
                <p:nvPr/>
              </p:nvGrpSpPr>
              <p:grpSpPr bwMode="auto">
                <a:xfrm>
                  <a:off x="336" y="1008"/>
                  <a:ext cx="5356" cy="727"/>
                  <a:chOff x="336" y="1008"/>
                  <a:chExt cx="5356" cy="727"/>
                </a:xfrm>
              </p:grpSpPr>
              <p:sp>
                <p:nvSpPr>
                  <p:cNvPr id="6152" name="AutoShape 8"/>
                  <p:cNvSpPr>
                    <a:spLocks noChangeArrowheads="1"/>
                  </p:cNvSpPr>
                  <p:nvPr/>
                </p:nvSpPr>
                <p:spPr bwMode="auto">
                  <a:xfrm>
                    <a:off x="336" y="1008"/>
                    <a:ext cx="5278" cy="727"/>
                  </a:xfrm>
                  <a:prstGeom prst="roundRect">
                    <a:avLst>
                      <a:gd name="adj" fmla="val 13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53" name="Group 9"/>
                  <p:cNvGrpSpPr>
                    <a:grpSpLocks/>
                  </p:cNvGrpSpPr>
                  <p:nvPr/>
                </p:nvGrpSpPr>
                <p:grpSpPr bwMode="auto">
                  <a:xfrm>
                    <a:off x="336" y="1008"/>
                    <a:ext cx="5356" cy="724"/>
                    <a:chOff x="336" y="1008"/>
                    <a:chExt cx="5356" cy="724"/>
                  </a:xfrm>
                </p:grpSpPr>
                <p:sp>
                  <p:nvSpPr>
                    <p:cNvPr id="6154" name="AutoShape 10"/>
                    <p:cNvSpPr>
                      <a:spLocks noChangeArrowheads="1"/>
                    </p:cNvSpPr>
                    <p:nvPr/>
                  </p:nvSpPr>
                  <p:spPr bwMode="auto">
                    <a:xfrm>
                      <a:off x="336" y="1008"/>
                      <a:ext cx="5274" cy="724"/>
                    </a:xfrm>
                    <a:prstGeom prst="roundRect">
                      <a:avLst>
                        <a:gd name="adj" fmla="val 13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55" name="Group 11"/>
                    <p:cNvGrpSpPr>
                      <a:grpSpLocks/>
                    </p:cNvGrpSpPr>
                    <p:nvPr/>
                  </p:nvGrpSpPr>
                  <p:grpSpPr bwMode="auto">
                    <a:xfrm>
                      <a:off x="336" y="1008"/>
                      <a:ext cx="5356" cy="721"/>
                      <a:chOff x="336" y="1008"/>
                      <a:chExt cx="5356" cy="721"/>
                    </a:xfrm>
                  </p:grpSpPr>
                  <p:sp>
                    <p:nvSpPr>
                      <p:cNvPr id="6156" name="AutoShape 12"/>
                      <p:cNvSpPr>
                        <a:spLocks noChangeArrowheads="1"/>
                      </p:cNvSpPr>
                      <p:nvPr/>
                    </p:nvSpPr>
                    <p:spPr bwMode="auto">
                      <a:xfrm>
                        <a:off x="336" y="1008"/>
                        <a:ext cx="5272" cy="721"/>
                      </a:xfrm>
                      <a:prstGeom prst="roundRect">
                        <a:avLst>
                          <a:gd name="adj" fmla="val 1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57" name="Group 13"/>
                      <p:cNvGrpSpPr>
                        <a:grpSpLocks/>
                      </p:cNvGrpSpPr>
                      <p:nvPr/>
                    </p:nvGrpSpPr>
                    <p:grpSpPr bwMode="auto">
                      <a:xfrm>
                        <a:off x="336" y="1008"/>
                        <a:ext cx="5356" cy="719"/>
                        <a:chOff x="336" y="1008"/>
                        <a:chExt cx="5356" cy="719"/>
                      </a:xfrm>
                    </p:grpSpPr>
                    <p:sp>
                      <p:nvSpPr>
                        <p:cNvPr id="6158" name="AutoShape 14"/>
                        <p:cNvSpPr>
                          <a:spLocks noChangeArrowheads="1"/>
                        </p:cNvSpPr>
                        <p:nvPr/>
                      </p:nvSpPr>
                      <p:spPr bwMode="auto">
                        <a:xfrm>
                          <a:off x="336" y="1008"/>
                          <a:ext cx="5271" cy="719"/>
                        </a:xfrm>
                        <a:prstGeom prst="roundRect">
                          <a:avLst>
                            <a:gd name="adj" fmla="val 1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59" name="Group 15"/>
                        <p:cNvGrpSpPr>
                          <a:grpSpLocks/>
                        </p:cNvGrpSpPr>
                        <p:nvPr/>
                      </p:nvGrpSpPr>
                      <p:grpSpPr bwMode="auto">
                        <a:xfrm>
                          <a:off x="336" y="1008"/>
                          <a:ext cx="5356" cy="719"/>
                          <a:chOff x="336" y="1008"/>
                          <a:chExt cx="5356" cy="719"/>
                        </a:xfrm>
                      </p:grpSpPr>
                      <p:sp>
                        <p:nvSpPr>
                          <p:cNvPr id="6160" name="AutoShape 16"/>
                          <p:cNvSpPr>
                            <a:spLocks noChangeArrowheads="1"/>
                          </p:cNvSpPr>
                          <p:nvPr/>
                        </p:nvSpPr>
                        <p:spPr bwMode="auto">
                          <a:xfrm>
                            <a:off x="336" y="1008"/>
                            <a:ext cx="5271" cy="719"/>
                          </a:xfrm>
                          <a:prstGeom prst="roundRect">
                            <a:avLst>
                              <a:gd name="adj" fmla="val 1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61" name="AutoShape 17"/>
                          <p:cNvSpPr>
                            <a:spLocks noChangeArrowheads="1"/>
                          </p:cNvSpPr>
                          <p:nvPr/>
                        </p:nvSpPr>
                        <p:spPr bwMode="auto">
                          <a:xfrm>
                            <a:off x="336" y="1008"/>
                            <a:ext cx="5356" cy="525"/>
                          </a:xfrm>
                          <a:prstGeom prst="roundRect">
                            <a:avLst>
                              <a:gd name="adj" fmla="val 1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FFFFFF"/>
                                </a:solidFill>
                              </a:rPr>
                              <a:t>The MHD incompressible equations are solved to study magnetic </a:t>
                            </a:r>
                          </a:p>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FFFFFF"/>
                                </a:solidFill>
                              </a:rPr>
                              <a:t>reconnection in a current layer in slab geometry:</a:t>
                            </a:r>
                          </a:p>
                        </p:txBody>
                      </p:sp>
                    </p:grpSp>
                  </p:grpSp>
                </p:grpSp>
              </p:grpSp>
            </p:grpSp>
          </p:grpSp>
        </p:grpSp>
      </p:grpSp>
      <p:grpSp>
        <p:nvGrpSpPr>
          <p:cNvPr id="6162" name="Group 18"/>
          <p:cNvGrpSpPr>
            <a:grpSpLocks/>
          </p:cNvGrpSpPr>
          <p:nvPr/>
        </p:nvGrpSpPr>
        <p:grpSpPr bwMode="auto">
          <a:xfrm>
            <a:off x="4724402" y="3886202"/>
            <a:ext cx="3963989" cy="833438"/>
            <a:chOff x="2976" y="2448"/>
            <a:chExt cx="2497" cy="525"/>
          </a:xfrm>
        </p:grpSpPr>
        <p:sp>
          <p:nvSpPr>
            <p:cNvPr id="6163" name="AutoShape 19"/>
            <p:cNvSpPr>
              <a:spLocks noChangeArrowheads="1"/>
            </p:cNvSpPr>
            <p:nvPr/>
          </p:nvSpPr>
          <p:spPr bwMode="auto">
            <a:xfrm>
              <a:off x="2976" y="2448"/>
              <a:ext cx="2442" cy="511"/>
            </a:xfrm>
            <a:prstGeom prst="roundRect">
              <a:avLst>
                <a:gd name="adj" fmla="val 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64" name="Group 20"/>
            <p:cNvGrpSpPr>
              <a:grpSpLocks/>
            </p:cNvGrpSpPr>
            <p:nvPr/>
          </p:nvGrpSpPr>
          <p:grpSpPr bwMode="auto">
            <a:xfrm>
              <a:off x="2976" y="2448"/>
              <a:ext cx="2497" cy="525"/>
              <a:chOff x="2976" y="2448"/>
              <a:chExt cx="2497" cy="525"/>
            </a:xfrm>
          </p:grpSpPr>
          <p:sp>
            <p:nvSpPr>
              <p:cNvPr id="6165" name="AutoShape 21"/>
              <p:cNvSpPr>
                <a:spLocks noChangeArrowheads="1"/>
              </p:cNvSpPr>
              <p:nvPr/>
            </p:nvSpPr>
            <p:spPr bwMode="auto">
              <a:xfrm>
                <a:off x="2976" y="2448"/>
                <a:ext cx="2436" cy="505"/>
              </a:xfrm>
              <a:prstGeom prst="roundRect">
                <a:avLst>
                  <a:gd name="adj" fmla="val 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66" name="Group 22"/>
              <p:cNvGrpSpPr>
                <a:grpSpLocks/>
              </p:cNvGrpSpPr>
              <p:nvPr/>
            </p:nvGrpSpPr>
            <p:grpSpPr bwMode="auto">
              <a:xfrm>
                <a:off x="2976" y="2448"/>
                <a:ext cx="2497" cy="525"/>
                <a:chOff x="2976" y="2448"/>
                <a:chExt cx="2497" cy="525"/>
              </a:xfrm>
            </p:grpSpPr>
            <p:sp>
              <p:nvSpPr>
                <p:cNvPr id="6167" name="AutoShape 23"/>
                <p:cNvSpPr>
                  <a:spLocks noChangeArrowheads="1"/>
                </p:cNvSpPr>
                <p:nvPr/>
              </p:nvSpPr>
              <p:spPr bwMode="auto">
                <a:xfrm>
                  <a:off x="2976" y="2448"/>
                  <a:ext cx="2431" cy="501"/>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68" name="Group 24"/>
                <p:cNvGrpSpPr>
                  <a:grpSpLocks/>
                </p:cNvGrpSpPr>
                <p:nvPr/>
              </p:nvGrpSpPr>
              <p:grpSpPr bwMode="auto">
                <a:xfrm>
                  <a:off x="2976" y="2448"/>
                  <a:ext cx="2497" cy="525"/>
                  <a:chOff x="2976" y="2448"/>
                  <a:chExt cx="2497" cy="525"/>
                </a:xfrm>
              </p:grpSpPr>
              <p:sp>
                <p:nvSpPr>
                  <p:cNvPr id="6169" name="AutoShape 25"/>
                  <p:cNvSpPr>
                    <a:spLocks noChangeArrowheads="1"/>
                  </p:cNvSpPr>
                  <p:nvPr/>
                </p:nvSpPr>
                <p:spPr bwMode="auto">
                  <a:xfrm>
                    <a:off x="2976" y="2448"/>
                    <a:ext cx="2427" cy="498"/>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70" name="Group 26"/>
                  <p:cNvGrpSpPr>
                    <a:grpSpLocks/>
                  </p:cNvGrpSpPr>
                  <p:nvPr/>
                </p:nvGrpSpPr>
                <p:grpSpPr bwMode="auto">
                  <a:xfrm>
                    <a:off x="2976" y="2448"/>
                    <a:ext cx="2497" cy="525"/>
                    <a:chOff x="2976" y="2448"/>
                    <a:chExt cx="2497" cy="525"/>
                  </a:xfrm>
                </p:grpSpPr>
                <p:sp>
                  <p:nvSpPr>
                    <p:cNvPr id="6171" name="AutoShape 27"/>
                    <p:cNvSpPr>
                      <a:spLocks noChangeArrowheads="1"/>
                    </p:cNvSpPr>
                    <p:nvPr/>
                  </p:nvSpPr>
                  <p:spPr bwMode="auto">
                    <a:xfrm>
                      <a:off x="2976" y="2448"/>
                      <a:ext cx="2424" cy="494"/>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72" name="Group 28"/>
                    <p:cNvGrpSpPr>
                      <a:grpSpLocks/>
                    </p:cNvGrpSpPr>
                    <p:nvPr/>
                  </p:nvGrpSpPr>
                  <p:grpSpPr bwMode="auto">
                    <a:xfrm>
                      <a:off x="2976" y="2448"/>
                      <a:ext cx="2497" cy="525"/>
                      <a:chOff x="2976" y="2448"/>
                      <a:chExt cx="2497" cy="525"/>
                    </a:xfrm>
                  </p:grpSpPr>
                  <p:sp>
                    <p:nvSpPr>
                      <p:cNvPr id="6173" name="AutoShape 29"/>
                      <p:cNvSpPr>
                        <a:spLocks noChangeArrowheads="1"/>
                      </p:cNvSpPr>
                      <p:nvPr/>
                    </p:nvSpPr>
                    <p:spPr bwMode="auto">
                      <a:xfrm>
                        <a:off x="2976" y="2448"/>
                        <a:ext cx="2422" cy="491"/>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74" name="Group 30"/>
                      <p:cNvGrpSpPr>
                        <a:grpSpLocks/>
                      </p:cNvGrpSpPr>
                      <p:nvPr/>
                    </p:nvGrpSpPr>
                    <p:grpSpPr bwMode="auto">
                      <a:xfrm>
                        <a:off x="2976" y="2448"/>
                        <a:ext cx="2497" cy="525"/>
                        <a:chOff x="2976" y="2448"/>
                        <a:chExt cx="2497" cy="525"/>
                      </a:xfrm>
                    </p:grpSpPr>
                    <p:sp>
                      <p:nvSpPr>
                        <p:cNvPr id="6175" name="AutoShape 31"/>
                        <p:cNvSpPr>
                          <a:spLocks noChangeArrowheads="1"/>
                        </p:cNvSpPr>
                        <p:nvPr/>
                      </p:nvSpPr>
                      <p:spPr bwMode="auto">
                        <a:xfrm>
                          <a:off x="2976" y="2448"/>
                          <a:ext cx="2421" cy="490"/>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76" name="Group 32"/>
                        <p:cNvGrpSpPr>
                          <a:grpSpLocks/>
                        </p:cNvGrpSpPr>
                        <p:nvPr/>
                      </p:nvGrpSpPr>
                      <p:grpSpPr bwMode="auto">
                        <a:xfrm>
                          <a:off x="2976" y="2448"/>
                          <a:ext cx="2497" cy="525"/>
                          <a:chOff x="2976" y="2448"/>
                          <a:chExt cx="2497" cy="525"/>
                        </a:xfrm>
                      </p:grpSpPr>
                      <p:sp>
                        <p:nvSpPr>
                          <p:cNvPr id="6177" name="AutoShape 33"/>
                          <p:cNvSpPr>
                            <a:spLocks noChangeArrowheads="1"/>
                          </p:cNvSpPr>
                          <p:nvPr/>
                        </p:nvSpPr>
                        <p:spPr bwMode="auto">
                          <a:xfrm>
                            <a:off x="2976" y="2448"/>
                            <a:ext cx="2421" cy="490"/>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78" name="AutoShape 34"/>
                          <p:cNvSpPr>
                            <a:spLocks noChangeArrowheads="1"/>
                          </p:cNvSpPr>
                          <p:nvPr/>
                        </p:nvSpPr>
                        <p:spPr bwMode="auto">
                          <a:xfrm>
                            <a:off x="2976" y="2448"/>
                            <a:ext cx="2497" cy="525"/>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FFFFFF"/>
                                </a:solidFill>
                              </a:rPr>
                              <a:t>Periodic boundary conditions</a:t>
                            </a:r>
                          </a:p>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FFFFFF"/>
                                </a:solidFill>
                              </a:rPr>
                              <a:t>along y and z directions</a:t>
                            </a:r>
                          </a:p>
                        </p:txBody>
                      </p:sp>
                    </p:grpSp>
                  </p:grpSp>
                </p:grpSp>
              </p:grpSp>
            </p:grpSp>
          </p:grpSp>
        </p:grpSp>
      </p:grpSp>
      <p:grpSp>
        <p:nvGrpSpPr>
          <p:cNvPr id="6179" name="Group 35"/>
          <p:cNvGrpSpPr>
            <a:grpSpLocks/>
          </p:cNvGrpSpPr>
          <p:nvPr/>
        </p:nvGrpSpPr>
        <p:grpSpPr bwMode="auto">
          <a:xfrm>
            <a:off x="2971800" y="609600"/>
            <a:ext cx="1755775" cy="603250"/>
            <a:chOff x="1872" y="384"/>
            <a:chExt cx="1106" cy="380"/>
          </a:xfrm>
        </p:grpSpPr>
        <p:sp>
          <p:nvSpPr>
            <p:cNvPr id="6180" name="AutoShape 36"/>
            <p:cNvSpPr>
              <a:spLocks noChangeArrowheads="1"/>
            </p:cNvSpPr>
            <p:nvPr/>
          </p:nvSpPr>
          <p:spPr bwMode="auto">
            <a:xfrm>
              <a:off x="1872" y="384"/>
              <a:ext cx="1107" cy="381"/>
            </a:xfrm>
            <a:prstGeom prst="roundRect">
              <a:avLst>
                <a:gd name="adj" fmla="val 259"/>
              </a:avLst>
            </a:prstGeom>
            <a:solidFill>
              <a:srgbClr val="FF0000"/>
            </a:solidFill>
            <a:ln w="9360">
              <a:solidFill>
                <a:srgbClr val="000000"/>
              </a:solidFill>
              <a:round/>
              <a:headEnd/>
              <a:tailEnd/>
            </a:ln>
          </p:spPr>
          <p:txBody>
            <a:bodyPr wrap="none" anchor="ctr"/>
            <a:lstStyle/>
            <a:p>
              <a:endParaRPr lang="en-US"/>
            </a:p>
          </p:txBody>
        </p:sp>
        <p:grpSp>
          <p:nvGrpSpPr>
            <p:cNvPr id="6181" name="Group 37"/>
            <p:cNvGrpSpPr>
              <a:grpSpLocks/>
            </p:cNvGrpSpPr>
            <p:nvPr/>
          </p:nvGrpSpPr>
          <p:grpSpPr bwMode="auto">
            <a:xfrm>
              <a:off x="1872" y="384"/>
              <a:ext cx="1098" cy="373"/>
              <a:chOff x="1872" y="384"/>
              <a:chExt cx="1098" cy="373"/>
            </a:xfrm>
          </p:grpSpPr>
          <p:sp>
            <p:nvSpPr>
              <p:cNvPr id="6182" name="AutoShape 38"/>
              <p:cNvSpPr>
                <a:spLocks noChangeArrowheads="1"/>
              </p:cNvSpPr>
              <p:nvPr/>
            </p:nvSpPr>
            <p:spPr bwMode="auto">
              <a:xfrm>
                <a:off x="1872" y="384"/>
                <a:ext cx="1099" cy="374"/>
              </a:xfrm>
              <a:prstGeom prst="roundRect">
                <a:avLst>
                  <a:gd name="adj" fmla="val 264"/>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83" name="Group 39"/>
              <p:cNvGrpSpPr>
                <a:grpSpLocks/>
              </p:cNvGrpSpPr>
              <p:nvPr/>
            </p:nvGrpSpPr>
            <p:grpSpPr bwMode="auto">
              <a:xfrm>
                <a:off x="1872" y="384"/>
                <a:ext cx="1092" cy="369"/>
                <a:chOff x="1872" y="384"/>
                <a:chExt cx="1092" cy="369"/>
              </a:xfrm>
            </p:grpSpPr>
            <p:sp>
              <p:nvSpPr>
                <p:cNvPr id="6184" name="AutoShape 40"/>
                <p:cNvSpPr>
                  <a:spLocks noChangeArrowheads="1"/>
                </p:cNvSpPr>
                <p:nvPr/>
              </p:nvSpPr>
              <p:spPr bwMode="auto">
                <a:xfrm>
                  <a:off x="1872" y="384"/>
                  <a:ext cx="1093" cy="370"/>
                </a:xfrm>
                <a:prstGeom prst="roundRect">
                  <a:avLst>
                    <a:gd name="adj" fmla="val 26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85" name="Group 41"/>
                <p:cNvGrpSpPr>
                  <a:grpSpLocks/>
                </p:cNvGrpSpPr>
                <p:nvPr/>
              </p:nvGrpSpPr>
              <p:grpSpPr bwMode="auto">
                <a:xfrm>
                  <a:off x="1872" y="384"/>
                  <a:ext cx="1088" cy="363"/>
                  <a:chOff x="1872" y="384"/>
                  <a:chExt cx="1088" cy="363"/>
                </a:xfrm>
              </p:grpSpPr>
              <p:sp>
                <p:nvSpPr>
                  <p:cNvPr id="6186" name="AutoShape 42"/>
                  <p:cNvSpPr>
                    <a:spLocks noChangeArrowheads="1"/>
                  </p:cNvSpPr>
                  <p:nvPr/>
                </p:nvSpPr>
                <p:spPr bwMode="auto">
                  <a:xfrm>
                    <a:off x="1872" y="384"/>
                    <a:ext cx="1089" cy="364"/>
                  </a:xfrm>
                  <a:prstGeom prst="roundRect">
                    <a:avLst>
                      <a:gd name="adj" fmla="val 273"/>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87" name="Group 43"/>
                  <p:cNvGrpSpPr>
                    <a:grpSpLocks/>
                  </p:cNvGrpSpPr>
                  <p:nvPr/>
                </p:nvGrpSpPr>
                <p:grpSpPr bwMode="auto">
                  <a:xfrm>
                    <a:off x="1872" y="384"/>
                    <a:ext cx="1084" cy="358"/>
                    <a:chOff x="1872" y="384"/>
                    <a:chExt cx="1084" cy="358"/>
                  </a:xfrm>
                </p:grpSpPr>
                <p:sp>
                  <p:nvSpPr>
                    <p:cNvPr id="6188" name="AutoShape 44"/>
                    <p:cNvSpPr>
                      <a:spLocks noChangeArrowheads="1"/>
                    </p:cNvSpPr>
                    <p:nvPr/>
                  </p:nvSpPr>
                  <p:spPr bwMode="auto">
                    <a:xfrm>
                      <a:off x="1872" y="384"/>
                      <a:ext cx="1085" cy="359"/>
                    </a:xfrm>
                    <a:prstGeom prst="roundRect">
                      <a:avLst>
                        <a:gd name="adj" fmla="val 278"/>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89" name="Group 45"/>
                    <p:cNvGrpSpPr>
                      <a:grpSpLocks/>
                    </p:cNvGrpSpPr>
                    <p:nvPr/>
                  </p:nvGrpSpPr>
                  <p:grpSpPr bwMode="auto">
                    <a:xfrm>
                      <a:off x="1872" y="384"/>
                      <a:ext cx="1081" cy="355"/>
                      <a:chOff x="1872" y="384"/>
                      <a:chExt cx="1081" cy="355"/>
                    </a:xfrm>
                  </p:grpSpPr>
                  <p:sp>
                    <p:nvSpPr>
                      <p:cNvPr id="6190" name="AutoShape 46"/>
                      <p:cNvSpPr>
                        <a:spLocks noChangeArrowheads="1"/>
                      </p:cNvSpPr>
                      <p:nvPr/>
                    </p:nvSpPr>
                    <p:spPr bwMode="auto">
                      <a:xfrm>
                        <a:off x="1872" y="384"/>
                        <a:ext cx="1082" cy="356"/>
                      </a:xfrm>
                      <a:prstGeom prst="roundRect">
                        <a:avLst>
                          <a:gd name="adj" fmla="val 278"/>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91" name="Group 47"/>
                      <p:cNvGrpSpPr>
                        <a:grpSpLocks/>
                      </p:cNvGrpSpPr>
                      <p:nvPr/>
                    </p:nvGrpSpPr>
                    <p:grpSpPr bwMode="auto">
                      <a:xfrm>
                        <a:off x="1872" y="384"/>
                        <a:ext cx="1078" cy="353"/>
                        <a:chOff x="1872" y="384"/>
                        <a:chExt cx="1078" cy="353"/>
                      </a:xfrm>
                    </p:grpSpPr>
                    <p:sp>
                      <p:nvSpPr>
                        <p:cNvPr id="6192" name="AutoShape 48"/>
                        <p:cNvSpPr>
                          <a:spLocks noChangeArrowheads="1"/>
                        </p:cNvSpPr>
                        <p:nvPr/>
                      </p:nvSpPr>
                      <p:spPr bwMode="auto">
                        <a:xfrm>
                          <a:off x="1872" y="384"/>
                          <a:ext cx="1079" cy="354"/>
                        </a:xfrm>
                        <a:prstGeom prst="roundRect">
                          <a:avLst>
                            <a:gd name="adj" fmla="val 282"/>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93" name="Group 49"/>
                        <p:cNvGrpSpPr>
                          <a:grpSpLocks/>
                        </p:cNvGrpSpPr>
                        <p:nvPr/>
                      </p:nvGrpSpPr>
                      <p:grpSpPr bwMode="auto">
                        <a:xfrm>
                          <a:off x="1872" y="384"/>
                          <a:ext cx="1076" cy="350"/>
                          <a:chOff x="1872" y="384"/>
                          <a:chExt cx="1076" cy="350"/>
                        </a:xfrm>
                      </p:grpSpPr>
                      <p:sp>
                        <p:nvSpPr>
                          <p:cNvPr id="6194" name="AutoShape 50"/>
                          <p:cNvSpPr>
                            <a:spLocks noChangeArrowheads="1"/>
                          </p:cNvSpPr>
                          <p:nvPr/>
                        </p:nvSpPr>
                        <p:spPr bwMode="auto">
                          <a:xfrm>
                            <a:off x="1872" y="384"/>
                            <a:ext cx="1077" cy="351"/>
                          </a:xfrm>
                          <a:prstGeom prst="roundRect">
                            <a:avLst>
                              <a:gd name="adj" fmla="val 282"/>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95" name="Group 51"/>
                          <p:cNvGrpSpPr>
                            <a:grpSpLocks/>
                          </p:cNvGrpSpPr>
                          <p:nvPr/>
                        </p:nvGrpSpPr>
                        <p:grpSpPr bwMode="auto">
                          <a:xfrm>
                            <a:off x="1872" y="384"/>
                            <a:ext cx="1076" cy="350"/>
                            <a:chOff x="1872" y="384"/>
                            <a:chExt cx="1076" cy="350"/>
                          </a:xfrm>
                        </p:grpSpPr>
                        <p:sp>
                          <p:nvSpPr>
                            <p:cNvPr id="6196" name="AutoShape 52"/>
                            <p:cNvSpPr>
                              <a:spLocks noChangeArrowheads="1"/>
                            </p:cNvSpPr>
                            <p:nvPr/>
                          </p:nvSpPr>
                          <p:spPr bwMode="auto">
                            <a:xfrm>
                              <a:off x="1872" y="384"/>
                              <a:ext cx="1077" cy="351"/>
                            </a:xfrm>
                            <a:prstGeom prst="roundRect">
                              <a:avLst>
                                <a:gd name="adj" fmla="val 28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97" name="AutoShape 53"/>
                            <p:cNvSpPr>
                              <a:spLocks noChangeArrowheads="1"/>
                            </p:cNvSpPr>
                            <p:nvPr/>
                          </p:nvSpPr>
                          <p:spPr bwMode="auto">
                            <a:xfrm>
                              <a:off x="1872" y="384"/>
                              <a:ext cx="1077" cy="351"/>
                            </a:xfrm>
                            <a:prstGeom prst="roundRect">
                              <a:avLst>
                                <a:gd name="adj" fmla="val 28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
                                  <a:srgbClr val="FFFF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a:solidFill>
                                    <a:srgbClr val="FFFF00"/>
                                  </a:solidFill>
                                  <a:effectLst>
                                    <a:outerShdw blurRad="38100" dist="38100" dir="2700000" algn="tl">
                                      <a:srgbClr val="DDDDDD"/>
                                    </a:outerShdw>
                                  </a:effectLst>
                                </a:rPr>
                                <a:t>Geometry</a:t>
                              </a:r>
                            </a:p>
                          </p:txBody>
                        </p:sp>
                      </p:grpSp>
                    </p:grpSp>
                  </p:grpSp>
                </p:grpSp>
              </p:grpSp>
            </p:grpSp>
          </p:grpSp>
        </p:grpSp>
      </p:grpSp>
      <p:pic>
        <p:nvPicPr>
          <p:cNvPr id="6198"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1" y="2947988"/>
            <a:ext cx="4419600" cy="35972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6199" name="Group 55"/>
          <p:cNvGrpSpPr>
            <a:grpSpLocks/>
          </p:cNvGrpSpPr>
          <p:nvPr/>
        </p:nvGrpSpPr>
        <p:grpSpPr bwMode="auto">
          <a:xfrm>
            <a:off x="4237038" y="5654678"/>
            <a:ext cx="4743449" cy="811213"/>
            <a:chOff x="2669" y="3562"/>
            <a:chExt cx="2988" cy="511"/>
          </a:xfrm>
        </p:grpSpPr>
        <p:sp>
          <p:nvSpPr>
            <p:cNvPr id="6200" name="AutoShape 56"/>
            <p:cNvSpPr>
              <a:spLocks noChangeArrowheads="1"/>
            </p:cNvSpPr>
            <p:nvPr/>
          </p:nvSpPr>
          <p:spPr bwMode="auto">
            <a:xfrm>
              <a:off x="2669" y="3562"/>
              <a:ext cx="2988" cy="511"/>
            </a:xfrm>
            <a:prstGeom prst="roundRect">
              <a:avLst>
                <a:gd name="adj" fmla="val 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01" name="Group 57"/>
            <p:cNvGrpSpPr>
              <a:grpSpLocks/>
            </p:cNvGrpSpPr>
            <p:nvPr/>
          </p:nvGrpSpPr>
          <p:grpSpPr bwMode="auto">
            <a:xfrm>
              <a:off x="2669" y="3562"/>
              <a:ext cx="2982" cy="505"/>
              <a:chOff x="2669" y="3562"/>
              <a:chExt cx="2982" cy="505"/>
            </a:xfrm>
          </p:grpSpPr>
          <p:sp>
            <p:nvSpPr>
              <p:cNvPr id="6202" name="AutoShape 58"/>
              <p:cNvSpPr>
                <a:spLocks noChangeArrowheads="1"/>
              </p:cNvSpPr>
              <p:nvPr/>
            </p:nvSpPr>
            <p:spPr bwMode="auto">
              <a:xfrm>
                <a:off x="2669" y="3562"/>
                <a:ext cx="2982" cy="505"/>
              </a:xfrm>
              <a:prstGeom prst="roundRect">
                <a:avLst>
                  <a:gd name="adj" fmla="val 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03" name="Group 59"/>
              <p:cNvGrpSpPr>
                <a:grpSpLocks/>
              </p:cNvGrpSpPr>
              <p:nvPr/>
            </p:nvGrpSpPr>
            <p:grpSpPr bwMode="auto">
              <a:xfrm>
                <a:off x="2669" y="3562"/>
                <a:ext cx="2977" cy="500"/>
                <a:chOff x="2669" y="3562"/>
                <a:chExt cx="2977" cy="500"/>
              </a:xfrm>
            </p:grpSpPr>
            <p:sp>
              <p:nvSpPr>
                <p:cNvPr id="6204" name="AutoShape 60"/>
                <p:cNvSpPr>
                  <a:spLocks noChangeArrowheads="1"/>
                </p:cNvSpPr>
                <p:nvPr/>
              </p:nvSpPr>
              <p:spPr bwMode="auto">
                <a:xfrm>
                  <a:off x="2669" y="3562"/>
                  <a:ext cx="2977" cy="500"/>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05" name="Group 61"/>
                <p:cNvGrpSpPr>
                  <a:grpSpLocks/>
                </p:cNvGrpSpPr>
                <p:nvPr/>
              </p:nvGrpSpPr>
              <p:grpSpPr bwMode="auto">
                <a:xfrm>
                  <a:off x="2669" y="3562"/>
                  <a:ext cx="2973" cy="496"/>
                  <a:chOff x="2669" y="3562"/>
                  <a:chExt cx="2973" cy="496"/>
                </a:xfrm>
              </p:grpSpPr>
              <p:sp>
                <p:nvSpPr>
                  <p:cNvPr id="6206" name="AutoShape 62"/>
                  <p:cNvSpPr>
                    <a:spLocks noChangeArrowheads="1"/>
                  </p:cNvSpPr>
                  <p:nvPr/>
                </p:nvSpPr>
                <p:spPr bwMode="auto">
                  <a:xfrm>
                    <a:off x="2669" y="3562"/>
                    <a:ext cx="2973" cy="496"/>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07" name="Group 63"/>
                  <p:cNvGrpSpPr>
                    <a:grpSpLocks/>
                  </p:cNvGrpSpPr>
                  <p:nvPr/>
                </p:nvGrpSpPr>
                <p:grpSpPr bwMode="auto">
                  <a:xfrm>
                    <a:off x="2669" y="3562"/>
                    <a:ext cx="2970" cy="493"/>
                    <a:chOff x="2669" y="3562"/>
                    <a:chExt cx="2970" cy="493"/>
                  </a:xfrm>
                </p:grpSpPr>
                <p:sp>
                  <p:nvSpPr>
                    <p:cNvPr id="6208" name="AutoShape 64"/>
                    <p:cNvSpPr>
                      <a:spLocks noChangeArrowheads="1"/>
                    </p:cNvSpPr>
                    <p:nvPr/>
                  </p:nvSpPr>
                  <p:spPr bwMode="auto">
                    <a:xfrm>
                      <a:off x="2669" y="3562"/>
                      <a:ext cx="2970" cy="493"/>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09" name="Group 65"/>
                    <p:cNvGrpSpPr>
                      <a:grpSpLocks/>
                    </p:cNvGrpSpPr>
                    <p:nvPr/>
                  </p:nvGrpSpPr>
                  <p:grpSpPr bwMode="auto">
                    <a:xfrm>
                      <a:off x="2669" y="3562"/>
                      <a:ext cx="2968" cy="492"/>
                      <a:chOff x="2669" y="3562"/>
                      <a:chExt cx="2968" cy="492"/>
                    </a:xfrm>
                  </p:grpSpPr>
                  <p:sp>
                    <p:nvSpPr>
                      <p:cNvPr id="6210" name="AutoShape 66"/>
                      <p:cNvSpPr>
                        <a:spLocks noChangeArrowheads="1"/>
                      </p:cNvSpPr>
                      <p:nvPr/>
                    </p:nvSpPr>
                    <p:spPr bwMode="auto">
                      <a:xfrm>
                        <a:off x="2669" y="3562"/>
                        <a:ext cx="2968" cy="492"/>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11" name="Group 67"/>
                      <p:cNvGrpSpPr>
                        <a:grpSpLocks/>
                      </p:cNvGrpSpPr>
                      <p:nvPr/>
                    </p:nvGrpSpPr>
                    <p:grpSpPr bwMode="auto">
                      <a:xfrm>
                        <a:off x="2669" y="3562"/>
                        <a:ext cx="2968" cy="491"/>
                        <a:chOff x="2669" y="3562"/>
                        <a:chExt cx="2968" cy="491"/>
                      </a:xfrm>
                    </p:grpSpPr>
                    <p:sp>
                      <p:nvSpPr>
                        <p:cNvPr id="6212" name="AutoShape 68"/>
                        <p:cNvSpPr>
                          <a:spLocks noChangeArrowheads="1"/>
                        </p:cNvSpPr>
                        <p:nvPr/>
                      </p:nvSpPr>
                      <p:spPr bwMode="auto">
                        <a:xfrm>
                          <a:off x="2669" y="3562"/>
                          <a:ext cx="2968" cy="491"/>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13" name="Group 69"/>
                        <p:cNvGrpSpPr>
                          <a:grpSpLocks/>
                        </p:cNvGrpSpPr>
                        <p:nvPr/>
                      </p:nvGrpSpPr>
                      <p:grpSpPr bwMode="auto">
                        <a:xfrm>
                          <a:off x="2669" y="3562"/>
                          <a:ext cx="2967" cy="491"/>
                          <a:chOff x="2669" y="3562"/>
                          <a:chExt cx="2967" cy="491"/>
                        </a:xfrm>
                      </p:grpSpPr>
                      <p:sp>
                        <p:nvSpPr>
                          <p:cNvPr id="6214" name="AutoShape 70"/>
                          <p:cNvSpPr>
                            <a:spLocks noChangeArrowheads="1"/>
                          </p:cNvSpPr>
                          <p:nvPr/>
                        </p:nvSpPr>
                        <p:spPr bwMode="auto">
                          <a:xfrm>
                            <a:off x="2669" y="3562"/>
                            <a:ext cx="2967" cy="491"/>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15" name="AutoShape 71"/>
                          <p:cNvSpPr>
                            <a:spLocks noChangeArrowheads="1"/>
                          </p:cNvSpPr>
                          <p:nvPr/>
                        </p:nvSpPr>
                        <p:spPr bwMode="auto">
                          <a:xfrm>
                            <a:off x="2797" y="3562"/>
                            <a:ext cx="2838" cy="447"/>
                          </a:xfrm>
                          <a:prstGeom prst="roundRect">
                            <a:avLst>
                              <a:gd name="adj" fmla="val 20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buClr>
                                <a:srgbClr val="3333CC"/>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i="1" dirty="0">
                                <a:solidFill>
                                  <a:srgbClr val="FFFFFF"/>
                                </a:solidFill>
                              </a:rPr>
                              <a:t>Dimensions of the domain:</a:t>
                            </a:r>
                          </a:p>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i="1" dirty="0">
                                <a:solidFill>
                                  <a:schemeClr val="tx1"/>
                                </a:solidFill>
                              </a:rPr>
                              <a:t>-l</a:t>
                            </a:r>
                            <a:r>
                              <a:rPr lang="en-GB" sz="2000" b="1" i="1" baseline="-25000" dirty="0">
                                <a:solidFill>
                                  <a:schemeClr val="tx1"/>
                                </a:solidFill>
                              </a:rPr>
                              <a:t>x</a:t>
                            </a:r>
                            <a:r>
                              <a:rPr lang="en-GB" sz="2000" b="1" i="1" dirty="0">
                                <a:solidFill>
                                  <a:schemeClr val="tx1"/>
                                </a:solidFill>
                              </a:rPr>
                              <a:t> &lt; x &lt; l</a:t>
                            </a:r>
                            <a:r>
                              <a:rPr lang="en-GB" sz="2000" b="1" i="1" baseline="-25000" dirty="0">
                                <a:solidFill>
                                  <a:schemeClr val="tx1"/>
                                </a:solidFill>
                              </a:rPr>
                              <a:t>x</a:t>
                            </a:r>
                            <a:r>
                              <a:rPr lang="en-GB" sz="2000" b="1" i="1" dirty="0">
                                <a:solidFill>
                                  <a:schemeClr val="tx1"/>
                                </a:solidFill>
                              </a:rPr>
                              <a:t>,  0 &lt; y &lt; 2</a:t>
                            </a:r>
                            <a:r>
                              <a:rPr lang="en-GB" sz="2000" b="1" dirty="0">
                                <a:solidFill>
                                  <a:schemeClr val="tx1"/>
                                </a:solidFill>
                                <a:latin typeface="Symbol" charset="0"/>
                              </a:rPr>
                              <a:t></a:t>
                            </a:r>
                            <a:r>
                              <a:rPr lang="en-GB" sz="2000" b="1" i="1" dirty="0">
                                <a:solidFill>
                                  <a:schemeClr val="tx1"/>
                                </a:solidFill>
                              </a:rPr>
                              <a:t>l</a:t>
                            </a:r>
                            <a:r>
                              <a:rPr lang="en-GB" sz="2000" b="1" i="1" baseline="-25000" dirty="0">
                                <a:solidFill>
                                  <a:schemeClr val="tx1"/>
                                </a:solidFill>
                              </a:rPr>
                              <a:t>y</a:t>
                            </a:r>
                            <a:r>
                              <a:rPr lang="en-GB" sz="2000" b="1" i="1" dirty="0">
                                <a:solidFill>
                                  <a:schemeClr val="tx1"/>
                                </a:solidFill>
                              </a:rPr>
                              <a:t>,  0 &lt; z &lt; 2</a:t>
                            </a:r>
                            <a:r>
                              <a:rPr lang="en-GB" sz="2000" b="1" dirty="0">
                                <a:solidFill>
                                  <a:schemeClr val="tx1"/>
                                </a:solidFill>
                                <a:latin typeface="Symbol" charset="0"/>
                              </a:rPr>
                              <a:t></a:t>
                            </a:r>
                            <a:r>
                              <a:rPr lang="en-GB" sz="2000" b="1" i="1" dirty="0">
                                <a:solidFill>
                                  <a:schemeClr val="tx1"/>
                                </a:solidFill>
                              </a:rPr>
                              <a:t>l</a:t>
                            </a:r>
                            <a:r>
                              <a:rPr lang="en-GB" sz="2000" b="1" i="1" baseline="-25000" dirty="0">
                                <a:solidFill>
                                  <a:schemeClr val="tx1"/>
                                </a:solidFill>
                              </a:rPr>
                              <a:t>z</a:t>
                            </a:r>
                          </a:p>
                        </p:txBody>
                      </p:sp>
                    </p:grpSp>
                  </p:grpSp>
                </p:grpSp>
              </p:grpSp>
            </p:grpSp>
          </p:grpSp>
        </p:grpSp>
      </p:grpSp>
      <p:sp>
        <p:nvSpPr>
          <p:cNvPr id="6216" name="Line 72"/>
          <p:cNvSpPr>
            <a:spLocks noChangeShapeType="1"/>
          </p:cNvSpPr>
          <p:nvPr/>
        </p:nvSpPr>
        <p:spPr bwMode="auto">
          <a:xfrm flipV="1">
            <a:off x="3657600" y="4710113"/>
            <a:ext cx="76200" cy="104775"/>
          </a:xfrm>
          <a:prstGeom prst="line">
            <a:avLst/>
          </a:prstGeom>
          <a:noFill/>
          <a:ln w="126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18" name="AutoShape 74"/>
          <p:cNvSpPr>
            <a:spLocks noChangeArrowheads="1"/>
          </p:cNvSpPr>
          <p:nvPr/>
        </p:nvSpPr>
        <p:spPr bwMode="auto">
          <a:xfrm>
            <a:off x="0" y="2947988"/>
            <a:ext cx="2162175" cy="454025"/>
          </a:xfrm>
          <a:prstGeom prst="roundRect">
            <a:avLst>
              <a:gd name="adj" fmla="val 347"/>
            </a:avLst>
          </a:prstGeom>
          <a:solidFill>
            <a:srgbClr val="FFFFFF"/>
          </a:solidFill>
          <a:ln w="9360">
            <a:solidFill>
              <a:srgbClr val="FFFFFF"/>
            </a:solidFill>
            <a:round/>
            <a:headEnd/>
            <a:tailEnd/>
          </a:ln>
        </p:spPr>
        <p:txBody>
          <a:bodyPr wrap="none" anchor="ctr"/>
          <a:lstStyle/>
          <a:p>
            <a:endParaRPr lang="en-US"/>
          </a:p>
        </p:txBody>
      </p:sp>
    </p:spTree>
    <p:extLst>
      <p:ext uri="{BB962C8B-B14F-4D97-AF65-F5344CB8AC3E}">
        <p14:creationId xmlns:p14="http://schemas.microsoft.com/office/powerpoint/2010/main" val="33124625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9" name="Group 1"/>
          <p:cNvGrpSpPr>
            <a:grpSpLocks/>
          </p:cNvGrpSpPr>
          <p:nvPr/>
        </p:nvGrpSpPr>
        <p:grpSpPr bwMode="auto">
          <a:xfrm>
            <a:off x="1027113" y="241300"/>
            <a:ext cx="7097712" cy="514350"/>
            <a:chOff x="647" y="152"/>
            <a:chExt cx="4471" cy="324"/>
          </a:xfrm>
        </p:grpSpPr>
        <p:sp>
          <p:nvSpPr>
            <p:cNvPr id="12290" name="AutoShape 2"/>
            <p:cNvSpPr>
              <a:spLocks noChangeArrowheads="1"/>
            </p:cNvSpPr>
            <p:nvPr/>
          </p:nvSpPr>
          <p:spPr bwMode="auto">
            <a:xfrm>
              <a:off x="647" y="152"/>
              <a:ext cx="4472" cy="325"/>
            </a:xfrm>
            <a:prstGeom prst="roundRect">
              <a:avLst>
                <a:gd name="adj" fmla="val 306"/>
              </a:avLst>
            </a:prstGeom>
            <a:solidFill>
              <a:srgbClr val="FF0000"/>
            </a:solidFill>
            <a:ln w="9360">
              <a:solidFill>
                <a:srgbClr val="000000"/>
              </a:solidFill>
              <a:round/>
              <a:headEnd/>
              <a:tailEnd/>
            </a:ln>
          </p:spPr>
          <p:txBody>
            <a:bodyPr wrap="none" anchor="ctr"/>
            <a:lstStyle/>
            <a:p>
              <a:endParaRPr lang="en-US"/>
            </a:p>
          </p:txBody>
        </p:sp>
        <p:grpSp>
          <p:nvGrpSpPr>
            <p:cNvPr id="12291" name="Group 3"/>
            <p:cNvGrpSpPr>
              <a:grpSpLocks/>
            </p:cNvGrpSpPr>
            <p:nvPr/>
          </p:nvGrpSpPr>
          <p:grpSpPr bwMode="auto">
            <a:xfrm>
              <a:off x="647" y="152"/>
              <a:ext cx="4466" cy="319"/>
              <a:chOff x="647" y="152"/>
              <a:chExt cx="4466" cy="319"/>
            </a:xfrm>
          </p:grpSpPr>
          <p:sp>
            <p:nvSpPr>
              <p:cNvPr id="12292" name="AutoShape 4"/>
              <p:cNvSpPr>
                <a:spLocks noChangeArrowheads="1"/>
              </p:cNvSpPr>
              <p:nvPr/>
            </p:nvSpPr>
            <p:spPr bwMode="auto">
              <a:xfrm>
                <a:off x="647" y="152"/>
                <a:ext cx="4467" cy="320"/>
              </a:xfrm>
              <a:prstGeom prst="roundRect">
                <a:avLst>
                  <a:gd name="adj" fmla="val 310"/>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2293" name="Group 5"/>
              <p:cNvGrpSpPr>
                <a:grpSpLocks/>
              </p:cNvGrpSpPr>
              <p:nvPr/>
            </p:nvGrpSpPr>
            <p:grpSpPr bwMode="auto">
              <a:xfrm>
                <a:off x="647" y="152"/>
                <a:ext cx="4462" cy="316"/>
                <a:chOff x="647" y="152"/>
                <a:chExt cx="4462" cy="316"/>
              </a:xfrm>
            </p:grpSpPr>
            <p:sp>
              <p:nvSpPr>
                <p:cNvPr id="12294" name="AutoShape 6"/>
                <p:cNvSpPr>
                  <a:spLocks noChangeArrowheads="1"/>
                </p:cNvSpPr>
                <p:nvPr/>
              </p:nvSpPr>
              <p:spPr bwMode="auto">
                <a:xfrm>
                  <a:off x="647" y="152"/>
                  <a:ext cx="4463" cy="317"/>
                </a:xfrm>
                <a:prstGeom prst="roundRect">
                  <a:avLst>
                    <a:gd name="adj" fmla="val 315"/>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2295" name="Group 7"/>
                <p:cNvGrpSpPr>
                  <a:grpSpLocks/>
                </p:cNvGrpSpPr>
                <p:nvPr/>
              </p:nvGrpSpPr>
              <p:grpSpPr bwMode="auto">
                <a:xfrm>
                  <a:off x="647" y="152"/>
                  <a:ext cx="4459" cy="312"/>
                  <a:chOff x="647" y="152"/>
                  <a:chExt cx="4459" cy="312"/>
                </a:xfrm>
              </p:grpSpPr>
              <p:sp>
                <p:nvSpPr>
                  <p:cNvPr id="12296" name="AutoShape 8"/>
                  <p:cNvSpPr>
                    <a:spLocks noChangeArrowheads="1"/>
                  </p:cNvSpPr>
                  <p:nvPr/>
                </p:nvSpPr>
                <p:spPr bwMode="auto">
                  <a:xfrm>
                    <a:off x="647" y="152"/>
                    <a:ext cx="4460" cy="313"/>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2297" name="Group 9"/>
                  <p:cNvGrpSpPr>
                    <a:grpSpLocks/>
                  </p:cNvGrpSpPr>
                  <p:nvPr/>
                </p:nvGrpSpPr>
                <p:grpSpPr bwMode="auto">
                  <a:xfrm>
                    <a:off x="647" y="152"/>
                    <a:ext cx="4457" cy="310"/>
                    <a:chOff x="647" y="152"/>
                    <a:chExt cx="4457" cy="310"/>
                  </a:xfrm>
                </p:grpSpPr>
                <p:sp>
                  <p:nvSpPr>
                    <p:cNvPr id="12298" name="AutoShape 10"/>
                    <p:cNvSpPr>
                      <a:spLocks noChangeArrowheads="1"/>
                    </p:cNvSpPr>
                    <p:nvPr/>
                  </p:nvSpPr>
                  <p:spPr bwMode="auto">
                    <a:xfrm>
                      <a:off x="647" y="152"/>
                      <a:ext cx="4458" cy="311"/>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2299" name="Group 11"/>
                    <p:cNvGrpSpPr>
                      <a:grpSpLocks/>
                    </p:cNvGrpSpPr>
                    <p:nvPr/>
                  </p:nvGrpSpPr>
                  <p:grpSpPr bwMode="auto">
                    <a:xfrm>
                      <a:off x="647" y="152"/>
                      <a:ext cx="4456" cy="309"/>
                      <a:chOff x="647" y="152"/>
                      <a:chExt cx="4456" cy="309"/>
                    </a:xfrm>
                  </p:grpSpPr>
                  <p:sp>
                    <p:nvSpPr>
                      <p:cNvPr id="12300" name="AutoShape 12"/>
                      <p:cNvSpPr>
                        <a:spLocks noChangeArrowheads="1"/>
                      </p:cNvSpPr>
                      <p:nvPr/>
                    </p:nvSpPr>
                    <p:spPr bwMode="auto">
                      <a:xfrm>
                        <a:off x="647" y="152"/>
                        <a:ext cx="4457" cy="310"/>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2301" name="Group 13"/>
                      <p:cNvGrpSpPr>
                        <a:grpSpLocks/>
                      </p:cNvGrpSpPr>
                      <p:nvPr/>
                    </p:nvGrpSpPr>
                    <p:grpSpPr bwMode="auto">
                      <a:xfrm>
                        <a:off x="647" y="152"/>
                        <a:ext cx="4456" cy="309"/>
                        <a:chOff x="647" y="152"/>
                        <a:chExt cx="4456" cy="309"/>
                      </a:xfrm>
                    </p:grpSpPr>
                    <p:sp>
                      <p:nvSpPr>
                        <p:cNvPr id="12302" name="AutoShape 14"/>
                        <p:cNvSpPr>
                          <a:spLocks noChangeArrowheads="1"/>
                        </p:cNvSpPr>
                        <p:nvPr/>
                      </p:nvSpPr>
                      <p:spPr bwMode="auto">
                        <a:xfrm>
                          <a:off x="647" y="152"/>
                          <a:ext cx="4457" cy="310"/>
                        </a:xfrm>
                        <a:prstGeom prst="roundRect">
                          <a:avLst>
                            <a:gd name="adj" fmla="val 3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03" name="AutoShape 15"/>
                        <p:cNvSpPr>
                          <a:spLocks noChangeArrowheads="1"/>
                        </p:cNvSpPr>
                        <p:nvPr/>
                      </p:nvSpPr>
                      <p:spPr bwMode="auto">
                        <a:xfrm>
                          <a:off x="647" y="152"/>
                          <a:ext cx="4457" cy="310"/>
                        </a:xfrm>
                        <a:prstGeom prst="roundRect">
                          <a:avLst>
                            <a:gd name="adj" fmla="val 3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FFFF00"/>
                              </a:solidFill>
                              <a:effectLst>
                                <a:outerShdw blurRad="38100" dist="38100" dir="2700000" algn="tl">
                                  <a:srgbClr val="DDDDDD"/>
                                </a:outerShdw>
                              </a:effectLst>
                            </a:rPr>
                            <a:t>Three-dimensional structure of the electric field </a:t>
                          </a:r>
                        </a:p>
                      </p:txBody>
                    </p:sp>
                  </p:grpSp>
                </p:grpSp>
              </p:grpSp>
            </p:grpSp>
          </p:grpSp>
        </p:grpSp>
      </p:grpSp>
      <p:grpSp>
        <p:nvGrpSpPr>
          <p:cNvPr id="12304" name="Group 16"/>
          <p:cNvGrpSpPr>
            <a:grpSpLocks/>
          </p:cNvGrpSpPr>
          <p:nvPr/>
        </p:nvGrpSpPr>
        <p:grpSpPr bwMode="auto">
          <a:xfrm>
            <a:off x="2116138" y="936626"/>
            <a:ext cx="4987924" cy="450851"/>
            <a:chOff x="1333" y="590"/>
            <a:chExt cx="3142" cy="284"/>
          </a:xfrm>
        </p:grpSpPr>
        <p:sp>
          <p:nvSpPr>
            <p:cNvPr id="12305" name="AutoShape 17"/>
            <p:cNvSpPr>
              <a:spLocks noChangeArrowheads="1"/>
            </p:cNvSpPr>
            <p:nvPr/>
          </p:nvSpPr>
          <p:spPr bwMode="auto">
            <a:xfrm>
              <a:off x="1333" y="590"/>
              <a:ext cx="3142" cy="284"/>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06" name="Group 18"/>
            <p:cNvGrpSpPr>
              <a:grpSpLocks/>
            </p:cNvGrpSpPr>
            <p:nvPr/>
          </p:nvGrpSpPr>
          <p:grpSpPr bwMode="auto">
            <a:xfrm>
              <a:off x="1333" y="590"/>
              <a:ext cx="3138" cy="280"/>
              <a:chOff x="1333" y="590"/>
              <a:chExt cx="3138" cy="280"/>
            </a:xfrm>
          </p:grpSpPr>
          <p:sp>
            <p:nvSpPr>
              <p:cNvPr id="12307" name="AutoShape 19"/>
              <p:cNvSpPr>
                <a:spLocks noChangeArrowheads="1"/>
              </p:cNvSpPr>
              <p:nvPr/>
            </p:nvSpPr>
            <p:spPr bwMode="auto">
              <a:xfrm>
                <a:off x="1333" y="590"/>
                <a:ext cx="3138" cy="280"/>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08" name="Group 20"/>
              <p:cNvGrpSpPr>
                <a:grpSpLocks/>
              </p:cNvGrpSpPr>
              <p:nvPr/>
            </p:nvGrpSpPr>
            <p:grpSpPr bwMode="auto">
              <a:xfrm>
                <a:off x="1333" y="590"/>
                <a:ext cx="3135" cy="277"/>
                <a:chOff x="1333" y="590"/>
                <a:chExt cx="3135" cy="277"/>
              </a:xfrm>
            </p:grpSpPr>
            <p:sp>
              <p:nvSpPr>
                <p:cNvPr id="12309" name="AutoShape 21"/>
                <p:cNvSpPr>
                  <a:spLocks noChangeArrowheads="1"/>
                </p:cNvSpPr>
                <p:nvPr/>
              </p:nvSpPr>
              <p:spPr bwMode="auto">
                <a:xfrm>
                  <a:off x="1333" y="590"/>
                  <a:ext cx="3135" cy="277"/>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10" name="Group 22"/>
                <p:cNvGrpSpPr>
                  <a:grpSpLocks/>
                </p:cNvGrpSpPr>
                <p:nvPr/>
              </p:nvGrpSpPr>
              <p:grpSpPr bwMode="auto">
                <a:xfrm>
                  <a:off x="1333" y="590"/>
                  <a:ext cx="3133" cy="275"/>
                  <a:chOff x="1333" y="590"/>
                  <a:chExt cx="3133" cy="275"/>
                </a:xfrm>
              </p:grpSpPr>
              <p:sp>
                <p:nvSpPr>
                  <p:cNvPr id="12311" name="AutoShape 23"/>
                  <p:cNvSpPr>
                    <a:spLocks noChangeArrowheads="1"/>
                  </p:cNvSpPr>
                  <p:nvPr/>
                </p:nvSpPr>
                <p:spPr bwMode="auto">
                  <a:xfrm>
                    <a:off x="1333" y="590"/>
                    <a:ext cx="3133" cy="275"/>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12" name="Group 24"/>
                  <p:cNvGrpSpPr>
                    <a:grpSpLocks/>
                  </p:cNvGrpSpPr>
                  <p:nvPr/>
                </p:nvGrpSpPr>
                <p:grpSpPr bwMode="auto">
                  <a:xfrm>
                    <a:off x="1333" y="590"/>
                    <a:ext cx="3132" cy="274"/>
                    <a:chOff x="1333" y="590"/>
                    <a:chExt cx="3132" cy="274"/>
                  </a:xfrm>
                </p:grpSpPr>
                <p:sp>
                  <p:nvSpPr>
                    <p:cNvPr id="12313" name="AutoShape 25"/>
                    <p:cNvSpPr>
                      <a:spLocks noChangeArrowheads="1"/>
                    </p:cNvSpPr>
                    <p:nvPr/>
                  </p:nvSpPr>
                  <p:spPr bwMode="auto">
                    <a:xfrm>
                      <a:off x="1333" y="590"/>
                      <a:ext cx="3132" cy="274"/>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14" name="Group 26"/>
                    <p:cNvGrpSpPr>
                      <a:grpSpLocks/>
                    </p:cNvGrpSpPr>
                    <p:nvPr/>
                  </p:nvGrpSpPr>
                  <p:grpSpPr bwMode="auto">
                    <a:xfrm>
                      <a:off x="1333" y="590"/>
                      <a:ext cx="3132" cy="274"/>
                      <a:chOff x="1333" y="590"/>
                      <a:chExt cx="3132" cy="274"/>
                    </a:xfrm>
                  </p:grpSpPr>
                  <p:sp>
                    <p:nvSpPr>
                      <p:cNvPr id="12315" name="AutoShape 27"/>
                      <p:cNvSpPr>
                        <a:spLocks noChangeArrowheads="1"/>
                      </p:cNvSpPr>
                      <p:nvPr/>
                    </p:nvSpPr>
                    <p:spPr bwMode="auto">
                      <a:xfrm>
                        <a:off x="1333" y="590"/>
                        <a:ext cx="3132" cy="274"/>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16" name="AutoShape 28"/>
                      <p:cNvSpPr>
                        <a:spLocks noChangeArrowheads="1"/>
                      </p:cNvSpPr>
                      <p:nvPr/>
                    </p:nvSpPr>
                    <p:spPr bwMode="auto">
                      <a:xfrm>
                        <a:off x="1333" y="590"/>
                        <a:ext cx="2935" cy="174"/>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i="1" dirty="0" err="1"/>
                          <a:t>Isosurfaces</a:t>
                        </a:r>
                        <a:r>
                          <a:rPr lang="en-GB" b="1" i="1" dirty="0"/>
                          <a:t> of the electric filed at</a:t>
                        </a:r>
                        <a:r>
                          <a:rPr lang="en-GB" b="1" dirty="0"/>
                          <a:t> </a:t>
                        </a:r>
                        <a:r>
                          <a:rPr lang="en-GB" b="1" i="1" dirty="0"/>
                          <a:t>different times</a:t>
                        </a:r>
                      </a:p>
                    </p:txBody>
                  </p:sp>
                </p:grpSp>
              </p:grpSp>
            </p:grpSp>
          </p:grpSp>
        </p:grpSp>
      </p:grpSp>
      <p:pic>
        <p:nvPicPr>
          <p:cNvPr id="1231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6688"/>
            <a:ext cx="9144000" cy="54213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12318" name="Group 30"/>
          <p:cNvGrpSpPr>
            <a:grpSpLocks/>
          </p:cNvGrpSpPr>
          <p:nvPr/>
        </p:nvGrpSpPr>
        <p:grpSpPr bwMode="auto">
          <a:xfrm>
            <a:off x="2071688" y="3733800"/>
            <a:ext cx="561975" cy="542925"/>
            <a:chOff x="1305" y="2352"/>
            <a:chExt cx="354" cy="342"/>
          </a:xfrm>
        </p:grpSpPr>
        <p:sp>
          <p:nvSpPr>
            <p:cNvPr id="12319" name="AutoShape 31"/>
            <p:cNvSpPr>
              <a:spLocks noChangeArrowheads="1"/>
            </p:cNvSpPr>
            <p:nvPr/>
          </p:nvSpPr>
          <p:spPr bwMode="auto">
            <a:xfrm>
              <a:off x="1305" y="2352"/>
              <a:ext cx="355" cy="343"/>
            </a:xfrm>
            <a:prstGeom prst="roundRect">
              <a:avLst>
                <a:gd name="adj" fmla="val 2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20" name="AutoShape 32"/>
            <p:cNvSpPr>
              <a:spLocks noChangeArrowheads="1"/>
            </p:cNvSpPr>
            <p:nvPr/>
          </p:nvSpPr>
          <p:spPr bwMode="auto">
            <a:xfrm>
              <a:off x="1305" y="2352"/>
              <a:ext cx="355" cy="343"/>
            </a:xfrm>
            <a:prstGeom prst="roundRect">
              <a:avLst>
                <a:gd name="adj" fmla="val 2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rPr>
                <a:t>t=50</a:t>
              </a:r>
            </a:p>
          </p:txBody>
        </p:sp>
      </p:grpSp>
      <p:grpSp>
        <p:nvGrpSpPr>
          <p:cNvPr id="12321" name="Group 33"/>
          <p:cNvGrpSpPr>
            <a:grpSpLocks/>
          </p:cNvGrpSpPr>
          <p:nvPr/>
        </p:nvGrpSpPr>
        <p:grpSpPr bwMode="auto">
          <a:xfrm>
            <a:off x="6773863" y="3733800"/>
            <a:ext cx="714375" cy="420688"/>
            <a:chOff x="4267" y="2352"/>
            <a:chExt cx="450" cy="265"/>
          </a:xfrm>
        </p:grpSpPr>
        <p:sp>
          <p:nvSpPr>
            <p:cNvPr id="12322" name="AutoShape 34"/>
            <p:cNvSpPr>
              <a:spLocks noChangeArrowheads="1"/>
            </p:cNvSpPr>
            <p:nvPr/>
          </p:nvSpPr>
          <p:spPr bwMode="auto">
            <a:xfrm>
              <a:off x="4267" y="2352"/>
              <a:ext cx="451" cy="266"/>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23" name="AutoShape 35"/>
            <p:cNvSpPr>
              <a:spLocks noChangeArrowheads="1"/>
            </p:cNvSpPr>
            <p:nvPr/>
          </p:nvSpPr>
          <p:spPr bwMode="auto">
            <a:xfrm>
              <a:off x="4267" y="2352"/>
              <a:ext cx="451" cy="266"/>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rPr>
                <a:t>t=200</a:t>
              </a:r>
            </a:p>
          </p:txBody>
        </p:sp>
      </p:grpSp>
      <p:sp>
        <p:nvSpPr>
          <p:cNvPr id="12324" name="Text Box 36"/>
          <p:cNvSpPr txBox="1">
            <a:spLocks noChangeArrowheads="1"/>
          </p:cNvSpPr>
          <p:nvPr/>
        </p:nvSpPr>
        <p:spPr bwMode="auto">
          <a:xfrm>
            <a:off x="2206625" y="6319838"/>
            <a:ext cx="7715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buClr>
                <a:srgbClr val="000000"/>
              </a:buClr>
              <a:buSzPct val="100000"/>
              <a:buFont typeface="Times New Roman" charset="0"/>
              <a:buNone/>
            </a:pPr>
            <a:r>
              <a:rPr lang="en-GB">
                <a:solidFill>
                  <a:srgbClr val="FFFFFF"/>
                </a:solidFill>
              </a:rPr>
              <a:t>t=300</a:t>
            </a:r>
          </a:p>
        </p:txBody>
      </p:sp>
      <p:grpSp>
        <p:nvGrpSpPr>
          <p:cNvPr id="12325" name="Group 37"/>
          <p:cNvGrpSpPr>
            <a:grpSpLocks/>
          </p:cNvGrpSpPr>
          <p:nvPr/>
        </p:nvGrpSpPr>
        <p:grpSpPr bwMode="auto">
          <a:xfrm>
            <a:off x="7589838" y="6365875"/>
            <a:ext cx="714375" cy="420688"/>
            <a:chOff x="4781" y="4010"/>
            <a:chExt cx="450" cy="265"/>
          </a:xfrm>
        </p:grpSpPr>
        <p:sp>
          <p:nvSpPr>
            <p:cNvPr id="12326" name="AutoShape 38"/>
            <p:cNvSpPr>
              <a:spLocks noChangeArrowheads="1"/>
            </p:cNvSpPr>
            <p:nvPr/>
          </p:nvSpPr>
          <p:spPr bwMode="auto">
            <a:xfrm>
              <a:off x="4781" y="4010"/>
              <a:ext cx="451" cy="266"/>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27" name="AutoShape 39"/>
            <p:cNvSpPr>
              <a:spLocks noChangeArrowheads="1"/>
            </p:cNvSpPr>
            <p:nvPr/>
          </p:nvSpPr>
          <p:spPr bwMode="auto">
            <a:xfrm>
              <a:off x="4781" y="4010"/>
              <a:ext cx="451" cy="266"/>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rPr>
                <a:t>t=400</a:t>
              </a:r>
            </a:p>
          </p:txBody>
        </p:sp>
      </p:grpSp>
    </p:spTree>
    <p:extLst>
      <p:ext uri="{BB962C8B-B14F-4D97-AF65-F5344CB8AC3E}">
        <p14:creationId xmlns:p14="http://schemas.microsoft.com/office/powerpoint/2010/main" val="39898365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2101850" y="180975"/>
            <a:ext cx="5151438" cy="514350"/>
            <a:chOff x="1324" y="114"/>
            <a:chExt cx="3245" cy="324"/>
          </a:xfrm>
        </p:grpSpPr>
        <p:sp>
          <p:nvSpPr>
            <p:cNvPr id="13315" name="AutoShape 3"/>
            <p:cNvSpPr>
              <a:spLocks noChangeArrowheads="1"/>
            </p:cNvSpPr>
            <p:nvPr/>
          </p:nvSpPr>
          <p:spPr bwMode="auto">
            <a:xfrm>
              <a:off x="1324" y="114"/>
              <a:ext cx="3246" cy="325"/>
            </a:xfrm>
            <a:prstGeom prst="roundRect">
              <a:avLst>
                <a:gd name="adj" fmla="val 306"/>
              </a:avLst>
            </a:prstGeom>
            <a:solidFill>
              <a:srgbClr val="FF0000"/>
            </a:solidFill>
            <a:ln w="9360">
              <a:solidFill>
                <a:srgbClr val="000000"/>
              </a:solidFill>
              <a:round/>
              <a:headEnd/>
              <a:tailEnd/>
            </a:ln>
          </p:spPr>
          <p:txBody>
            <a:bodyPr wrap="none" anchor="ctr"/>
            <a:lstStyle/>
            <a:p>
              <a:endParaRPr lang="en-US"/>
            </a:p>
          </p:txBody>
        </p:sp>
        <p:grpSp>
          <p:nvGrpSpPr>
            <p:cNvPr id="13316" name="Group 4"/>
            <p:cNvGrpSpPr>
              <a:grpSpLocks/>
            </p:cNvGrpSpPr>
            <p:nvPr/>
          </p:nvGrpSpPr>
          <p:grpSpPr bwMode="auto">
            <a:xfrm>
              <a:off x="1324" y="114"/>
              <a:ext cx="3239" cy="319"/>
              <a:chOff x="1324" y="114"/>
              <a:chExt cx="3239" cy="319"/>
            </a:xfrm>
          </p:grpSpPr>
          <p:sp>
            <p:nvSpPr>
              <p:cNvPr id="13317" name="AutoShape 5"/>
              <p:cNvSpPr>
                <a:spLocks noChangeArrowheads="1"/>
              </p:cNvSpPr>
              <p:nvPr/>
            </p:nvSpPr>
            <p:spPr bwMode="auto">
              <a:xfrm>
                <a:off x="1324" y="114"/>
                <a:ext cx="3240" cy="320"/>
              </a:xfrm>
              <a:prstGeom prst="roundRect">
                <a:avLst>
                  <a:gd name="adj" fmla="val 310"/>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318" name="Group 6"/>
              <p:cNvGrpSpPr>
                <a:grpSpLocks/>
              </p:cNvGrpSpPr>
              <p:nvPr/>
            </p:nvGrpSpPr>
            <p:grpSpPr bwMode="auto">
              <a:xfrm>
                <a:off x="1324" y="114"/>
                <a:ext cx="3235" cy="315"/>
                <a:chOff x="1324" y="114"/>
                <a:chExt cx="3235" cy="315"/>
              </a:xfrm>
            </p:grpSpPr>
            <p:sp>
              <p:nvSpPr>
                <p:cNvPr id="13319" name="AutoShape 7"/>
                <p:cNvSpPr>
                  <a:spLocks noChangeArrowheads="1"/>
                </p:cNvSpPr>
                <p:nvPr/>
              </p:nvSpPr>
              <p:spPr bwMode="auto">
                <a:xfrm>
                  <a:off x="1324" y="114"/>
                  <a:ext cx="3236" cy="316"/>
                </a:xfrm>
                <a:prstGeom prst="roundRect">
                  <a:avLst>
                    <a:gd name="adj" fmla="val 315"/>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320" name="Group 8"/>
                <p:cNvGrpSpPr>
                  <a:grpSpLocks/>
                </p:cNvGrpSpPr>
                <p:nvPr/>
              </p:nvGrpSpPr>
              <p:grpSpPr bwMode="auto">
                <a:xfrm>
                  <a:off x="1324" y="114"/>
                  <a:ext cx="3232" cy="312"/>
                  <a:chOff x="1324" y="114"/>
                  <a:chExt cx="3232" cy="312"/>
                </a:xfrm>
              </p:grpSpPr>
              <p:sp>
                <p:nvSpPr>
                  <p:cNvPr id="13321" name="AutoShape 9"/>
                  <p:cNvSpPr>
                    <a:spLocks noChangeArrowheads="1"/>
                  </p:cNvSpPr>
                  <p:nvPr/>
                </p:nvSpPr>
                <p:spPr bwMode="auto">
                  <a:xfrm>
                    <a:off x="1324" y="114"/>
                    <a:ext cx="3233" cy="313"/>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322" name="Group 10"/>
                  <p:cNvGrpSpPr>
                    <a:grpSpLocks/>
                  </p:cNvGrpSpPr>
                  <p:nvPr/>
                </p:nvGrpSpPr>
                <p:grpSpPr bwMode="auto">
                  <a:xfrm>
                    <a:off x="1324" y="114"/>
                    <a:ext cx="3230" cy="310"/>
                    <a:chOff x="1324" y="114"/>
                    <a:chExt cx="3230" cy="310"/>
                  </a:xfrm>
                </p:grpSpPr>
                <p:sp>
                  <p:nvSpPr>
                    <p:cNvPr id="13323" name="AutoShape 11"/>
                    <p:cNvSpPr>
                      <a:spLocks noChangeArrowheads="1"/>
                    </p:cNvSpPr>
                    <p:nvPr/>
                  </p:nvSpPr>
                  <p:spPr bwMode="auto">
                    <a:xfrm>
                      <a:off x="1324" y="114"/>
                      <a:ext cx="3231" cy="311"/>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324" name="Group 12"/>
                    <p:cNvGrpSpPr>
                      <a:grpSpLocks/>
                    </p:cNvGrpSpPr>
                    <p:nvPr/>
                  </p:nvGrpSpPr>
                  <p:grpSpPr bwMode="auto">
                    <a:xfrm>
                      <a:off x="1324" y="114"/>
                      <a:ext cx="3229" cy="309"/>
                      <a:chOff x="1324" y="114"/>
                      <a:chExt cx="3229" cy="309"/>
                    </a:xfrm>
                  </p:grpSpPr>
                  <p:sp>
                    <p:nvSpPr>
                      <p:cNvPr id="13325" name="AutoShape 13"/>
                      <p:cNvSpPr>
                        <a:spLocks noChangeArrowheads="1"/>
                      </p:cNvSpPr>
                      <p:nvPr/>
                    </p:nvSpPr>
                    <p:spPr bwMode="auto">
                      <a:xfrm>
                        <a:off x="1324" y="114"/>
                        <a:ext cx="3230" cy="310"/>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326" name="Group 14"/>
                      <p:cNvGrpSpPr>
                        <a:grpSpLocks/>
                      </p:cNvGrpSpPr>
                      <p:nvPr/>
                    </p:nvGrpSpPr>
                    <p:grpSpPr bwMode="auto">
                      <a:xfrm>
                        <a:off x="1324" y="114"/>
                        <a:ext cx="3229" cy="309"/>
                        <a:chOff x="1324" y="114"/>
                        <a:chExt cx="3229" cy="309"/>
                      </a:xfrm>
                    </p:grpSpPr>
                    <p:sp>
                      <p:nvSpPr>
                        <p:cNvPr id="13327" name="AutoShape 15"/>
                        <p:cNvSpPr>
                          <a:spLocks noChangeArrowheads="1"/>
                        </p:cNvSpPr>
                        <p:nvPr/>
                      </p:nvSpPr>
                      <p:spPr bwMode="auto">
                        <a:xfrm>
                          <a:off x="1324" y="114"/>
                          <a:ext cx="3230" cy="310"/>
                        </a:xfrm>
                        <a:prstGeom prst="roundRect">
                          <a:avLst>
                            <a:gd name="adj" fmla="val 3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8" name="AutoShape 16"/>
                        <p:cNvSpPr>
                          <a:spLocks noChangeArrowheads="1"/>
                        </p:cNvSpPr>
                        <p:nvPr/>
                      </p:nvSpPr>
                      <p:spPr bwMode="auto">
                        <a:xfrm>
                          <a:off x="1324" y="114"/>
                          <a:ext cx="3229" cy="310"/>
                        </a:xfrm>
                        <a:prstGeom prst="roundRect">
                          <a:avLst>
                            <a:gd name="adj" fmla="val 3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FFFF00"/>
                              </a:solidFill>
                              <a:effectLst>
                                <a:outerShdw blurRad="38100" dist="38100" dir="2700000" algn="tl">
                                  <a:srgbClr val="DDDDDD"/>
                                </a:outerShdw>
                              </a:effectLst>
                            </a:rPr>
                            <a:t>Time evolution of the electric field</a:t>
                          </a:r>
                        </a:p>
                      </p:txBody>
                    </p:sp>
                  </p:grpSp>
                </p:grpSp>
              </p:grpSp>
            </p:grpSp>
          </p:grpSp>
        </p:grpSp>
      </p:grpSp>
      <p:grpSp>
        <p:nvGrpSpPr>
          <p:cNvPr id="13329" name="Group 17"/>
          <p:cNvGrpSpPr>
            <a:grpSpLocks/>
          </p:cNvGrpSpPr>
          <p:nvPr/>
        </p:nvGrpSpPr>
        <p:grpSpPr bwMode="auto">
          <a:xfrm>
            <a:off x="862013" y="998537"/>
            <a:ext cx="7021513" cy="390524"/>
            <a:chOff x="543" y="629"/>
            <a:chExt cx="4423" cy="246"/>
          </a:xfrm>
        </p:grpSpPr>
        <p:sp>
          <p:nvSpPr>
            <p:cNvPr id="13330" name="AutoShape 18"/>
            <p:cNvSpPr>
              <a:spLocks noChangeArrowheads="1"/>
            </p:cNvSpPr>
            <p:nvPr/>
          </p:nvSpPr>
          <p:spPr bwMode="auto">
            <a:xfrm>
              <a:off x="543" y="629"/>
              <a:ext cx="4423" cy="246"/>
            </a:xfrm>
            <a:prstGeom prst="roundRect">
              <a:avLst>
                <a:gd name="adj" fmla="val 40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31" name="Group 19"/>
            <p:cNvGrpSpPr>
              <a:grpSpLocks/>
            </p:cNvGrpSpPr>
            <p:nvPr/>
          </p:nvGrpSpPr>
          <p:grpSpPr bwMode="auto">
            <a:xfrm>
              <a:off x="543" y="629"/>
              <a:ext cx="4419" cy="241"/>
              <a:chOff x="543" y="629"/>
              <a:chExt cx="4419" cy="241"/>
            </a:xfrm>
          </p:grpSpPr>
          <p:sp>
            <p:nvSpPr>
              <p:cNvPr id="13332" name="AutoShape 20"/>
              <p:cNvSpPr>
                <a:spLocks noChangeArrowheads="1"/>
              </p:cNvSpPr>
              <p:nvPr/>
            </p:nvSpPr>
            <p:spPr bwMode="auto">
              <a:xfrm>
                <a:off x="543" y="629"/>
                <a:ext cx="4419" cy="241"/>
              </a:xfrm>
              <a:prstGeom prst="roundRect">
                <a:avLst>
                  <a:gd name="adj" fmla="val 41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33" name="Group 21"/>
              <p:cNvGrpSpPr>
                <a:grpSpLocks/>
              </p:cNvGrpSpPr>
              <p:nvPr/>
            </p:nvGrpSpPr>
            <p:grpSpPr bwMode="auto">
              <a:xfrm>
                <a:off x="543" y="629"/>
                <a:ext cx="4416" cy="239"/>
                <a:chOff x="543" y="629"/>
                <a:chExt cx="4416" cy="239"/>
              </a:xfrm>
            </p:grpSpPr>
            <p:sp>
              <p:nvSpPr>
                <p:cNvPr id="13334" name="AutoShape 22"/>
                <p:cNvSpPr>
                  <a:spLocks noChangeArrowheads="1"/>
                </p:cNvSpPr>
                <p:nvPr/>
              </p:nvSpPr>
              <p:spPr bwMode="auto">
                <a:xfrm>
                  <a:off x="543" y="629"/>
                  <a:ext cx="4416" cy="239"/>
                </a:xfrm>
                <a:prstGeom prst="roundRect">
                  <a:avLst>
                    <a:gd name="adj" fmla="val 41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35" name="Group 23"/>
                <p:cNvGrpSpPr>
                  <a:grpSpLocks/>
                </p:cNvGrpSpPr>
                <p:nvPr/>
              </p:nvGrpSpPr>
              <p:grpSpPr bwMode="auto">
                <a:xfrm>
                  <a:off x="543" y="629"/>
                  <a:ext cx="4414" cy="238"/>
                  <a:chOff x="543" y="629"/>
                  <a:chExt cx="4414" cy="238"/>
                </a:xfrm>
              </p:grpSpPr>
              <p:sp>
                <p:nvSpPr>
                  <p:cNvPr id="13336" name="AutoShape 24"/>
                  <p:cNvSpPr>
                    <a:spLocks noChangeArrowheads="1"/>
                  </p:cNvSpPr>
                  <p:nvPr/>
                </p:nvSpPr>
                <p:spPr bwMode="auto">
                  <a:xfrm>
                    <a:off x="543" y="629"/>
                    <a:ext cx="4414" cy="238"/>
                  </a:xfrm>
                  <a:prstGeom prst="roundRect">
                    <a:avLst>
                      <a:gd name="adj" fmla="val 41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37" name="Group 25"/>
                  <p:cNvGrpSpPr>
                    <a:grpSpLocks/>
                  </p:cNvGrpSpPr>
                  <p:nvPr/>
                </p:nvGrpSpPr>
                <p:grpSpPr bwMode="auto">
                  <a:xfrm>
                    <a:off x="543" y="629"/>
                    <a:ext cx="4413" cy="237"/>
                    <a:chOff x="543" y="629"/>
                    <a:chExt cx="4413" cy="237"/>
                  </a:xfrm>
                </p:grpSpPr>
                <p:sp>
                  <p:nvSpPr>
                    <p:cNvPr id="13338" name="AutoShape 26"/>
                    <p:cNvSpPr>
                      <a:spLocks noChangeArrowheads="1"/>
                    </p:cNvSpPr>
                    <p:nvPr/>
                  </p:nvSpPr>
                  <p:spPr bwMode="auto">
                    <a:xfrm>
                      <a:off x="543" y="629"/>
                      <a:ext cx="4413" cy="237"/>
                    </a:xfrm>
                    <a:prstGeom prst="roundRect">
                      <a:avLst>
                        <a:gd name="adj" fmla="val 42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39" name="Group 27"/>
                    <p:cNvGrpSpPr>
                      <a:grpSpLocks/>
                    </p:cNvGrpSpPr>
                    <p:nvPr/>
                  </p:nvGrpSpPr>
                  <p:grpSpPr bwMode="auto">
                    <a:xfrm>
                      <a:off x="543" y="629"/>
                      <a:ext cx="4413" cy="236"/>
                      <a:chOff x="543" y="629"/>
                      <a:chExt cx="4413" cy="236"/>
                    </a:xfrm>
                  </p:grpSpPr>
                  <p:sp>
                    <p:nvSpPr>
                      <p:cNvPr id="13340" name="AutoShape 28"/>
                      <p:cNvSpPr>
                        <a:spLocks noChangeArrowheads="1"/>
                      </p:cNvSpPr>
                      <p:nvPr/>
                    </p:nvSpPr>
                    <p:spPr bwMode="auto">
                      <a:xfrm>
                        <a:off x="543" y="629"/>
                        <a:ext cx="4413" cy="236"/>
                      </a:xfrm>
                      <a:prstGeom prst="roundRect">
                        <a:avLst>
                          <a:gd name="adj" fmla="val 42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41" name="AutoShape 29"/>
                      <p:cNvSpPr>
                        <a:spLocks noChangeArrowheads="1"/>
                      </p:cNvSpPr>
                      <p:nvPr/>
                    </p:nvSpPr>
                    <p:spPr bwMode="auto">
                      <a:xfrm>
                        <a:off x="543" y="629"/>
                        <a:ext cx="3102" cy="174"/>
                      </a:xfrm>
                      <a:prstGeom prst="roundRect">
                        <a:avLst>
                          <a:gd name="adj" fmla="val 42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i="1" dirty="0" err="1">
                            <a:solidFill>
                              <a:srgbClr val="FFFFFF"/>
                            </a:solidFill>
                          </a:rPr>
                          <a:t>Isosurfaces</a:t>
                        </a:r>
                        <a:r>
                          <a:rPr lang="en-GB" b="1" i="1" dirty="0">
                            <a:solidFill>
                              <a:srgbClr val="FFFFFF"/>
                            </a:solidFill>
                          </a:rPr>
                          <a:t> of the electric field </a:t>
                        </a:r>
                        <a:r>
                          <a:rPr lang="en-GB" b="1" dirty="0">
                            <a:solidFill>
                              <a:srgbClr val="FFFFFF"/>
                            </a:solidFill>
                          </a:rPr>
                          <a:t> </a:t>
                        </a:r>
                        <a:r>
                          <a:rPr lang="en-GB" b="1" i="1" dirty="0">
                            <a:solidFill>
                              <a:srgbClr val="FFFFFF"/>
                            </a:solidFill>
                          </a:rPr>
                          <a:t>from</a:t>
                        </a:r>
                        <a:r>
                          <a:rPr lang="en-GB" b="1" dirty="0">
                            <a:solidFill>
                              <a:srgbClr val="FFFFFF"/>
                            </a:solidFill>
                          </a:rPr>
                          <a:t> t=200 </a:t>
                        </a:r>
                        <a:r>
                          <a:rPr lang="en-GB" b="1" i="1" dirty="0">
                            <a:solidFill>
                              <a:srgbClr val="FFFFFF"/>
                            </a:solidFill>
                          </a:rPr>
                          <a:t>to</a:t>
                        </a:r>
                        <a:r>
                          <a:rPr lang="en-GB" b="1" dirty="0">
                            <a:solidFill>
                              <a:srgbClr val="FFFFFF"/>
                            </a:solidFill>
                          </a:rPr>
                          <a:t> t=400</a:t>
                        </a:r>
                      </a:p>
                    </p:txBody>
                  </p:sp>
                </p:grpSp>
              </p:grpSp>
            </p:grpSp>
          </p:grpSp>
        </p:grpSp>
      </p:grpSp>
      <p:sp>
        <p:nvSpPr>
          <p:cNvPr id="13342" name="AutoShape 30"/>
          <p:cNvSpPr>
            <a:spLocks noChangeArrowheads="1"/>
          </p:cNvSpPr>
          <p:nvPr/>
        </p:nvSpPr>
        <p:spPr bwMode="auto">
          <a:xfrm>
            <a:off x="257175" y="2178050"/>
            <a:ext cx="393700" cy="212725"/>
          </a:xfrm>
          <a:prstGeom prst="roundRect">
            <a:avLst>
              <a:gd name="adj" fmla="val 745"/>
            </a:avLst>
          </a:prstGeom>
          <a:solidFill>
            <a:srgbClr val="00B8FF"/>
          </a:solidFill>
          <a:ln w="9360">
            <a:solidFill>
              <a:srgbClr val="000000"/>
            </a:solidFill>
            <a:round/>
            <a:headEnd/>
            <a:tailEnd/>
          </a:ln>
        </p:spPr>
        <p:txBody>
          <a:bodyPr wrap="none" anchor="ctr"/>
          <a:lstStyle/>
          <a:p>
            <a:endParaRPr lang="en-US"/>
          </a:p>
        </p:txBody>
      </p:sp>
      <p:sp>
        <p:nvSpPr>
          <p:cNvPr id="13343" name="AutoShape 31"/>
          <p:cNvSpPr>
            <a:spLocks noChangeArrowheads="1"/>
          </p:cNvSpPr>
          <p:nvPr/>
        </p:nvSpPr>
        <p:spPr bwMode="auto">
          <a:xfrm>
            <a:off x="257175" y="2616200"/>
            <a:ext cx="393700" cy="212725"/>
          </a:xfrm>
          <a:prstGeom prst="roundRect">
            <a:avLst>
              <a:gd name="adj" fmla="val 745"/>
            </a:avLst>
          </a:prstGeom>
          <a:solidFill>
            <a:srgbClr val="EB613D"/>
          </a:solidFill>
          <a:ln w="9360">
            <a:solidFill>
              <a:srgbClr val="000000"/>
            </a:solidFill>
            <a:round/>
            <a:headEnd/>
            <a:tailEnd/>
          </a:ln>
        </p:spPr>
        <p:txBody>
          <a:bodyPr wrap="none" anchor="ctr"/>
          <a:lstStyle/>
          <a:p>
            <a:endParaRPr lang="en-US"/>
          </a:p>
        </p:txBody>
      </p:sp>
      <p:sp>
        <p:nvSpPr>
          <p:cNvPr id="13344" name="AutoShape 32"/>
          <p:cNvSpPr>
            <a:spLocks noChangeArrowheads="1"/>
          </p:cNvSpPr>
          <p:nvPr/>
        </p:nvSpPr>
        <p:spPr bwMode="auto">
          <a:xfrm>
            <a:off x="257175" y="3114675"/>
            <a:ext cx="393700" cy="212725"/>
          </a:xfrm>
          <a:prstGeom prst="roundRect">
            <a:avLst>
              <a:gd name="adj" fmla="val 745"/>
            </a:avLst>
          </a:prstGeom>
          <a:solidFill>
            <a:srgbClr val="FF00FF"/>
          </a:solidFill>
          <a:ln w="9360">
            <a:solidFill>
              <a:srgbClr val="000000"/>
            </a:solidFill>
            <a:round/>
            <a:headEnd/>
            <a:tailEnd/>
          </a:ln>
        </p:spPr>
        <p:txBody>
          <a:bodyPr wrap="none" anchor="ctr"/>
          <a:lstStyle/>
          <a:p>
            <a:endParaRPr lang="en-US"/>
          </a:p>
        </p:txBody>
      </p:sp>
      <p:sp>
        <p:nvSpPr>
          <p:cNvPr id="13345" name="AutoShape 33"/>
          <p:cNvSpPr>
            <a:spLocks noChangeArrowheads="1"/>
          </p:cNvSpPr>
          <p:nvPr/>
        </p:nvSpPr>
        <p:spPr bwMode="auto">
          <a:xfrm>
            <a:off x="815975" y="2085975"/>
            <a:ext cx="1058863" cy="407988"/>
          </a:xfrm>
          <a:prstGeom prst="roundRect">
            <a:avLst>
              <a:gd name="adj" fmla="val 389"/>
            </a:avLst>
          </a:prstGeom>
          <a:solidFill>
            <a:srgbClr val="FFFFFF"/>
          </a:solidFill>
          <a:ln w="9360">
            <a:solidFill>
              <a:srgbClr val="000000"/>
            </a:solidFill>
            <a:round/>
            <a:headEnd/>
            <a:tailEnd/>
          </a:ln>
        </p:spPr>
        <p:txBody>
          <a:bodyPr wrap="none" anchor="ctr"/>
          <a:lstStyle/>
          <a:p>
            <a:endParaRPr lang="en-US"/>
          </a:p>
        </p:txBody>
      </p:sp>
      <p:graphicFrame>
        <p:nvGraphicFramePr>
          <p:cNvPr id="13346" name="Object 34"/>
          <p:cNvGraphicFramePr>
            <a:graphicFrameLocks noChangeAspect="1"/>
          </p:cNvGraphicFramePr>
          <p:nvPr/>
        </p:nvGraphicFramePr>
        <p:xfrm>
          <a:off x="835025" y="2085975"/>
          <a:ext cx="998538" cy="458788"/>
        </p:xfrm>
        <a:graphic>
          <a:graphicData uri="http://schemas.openxmlformats.org/presentationml/2006/ole">
            <mc:AlternateContent xmlns:mc="http://schemas.openxmlformats.org/markup-compatibility/2006">
              <mc:Choice xmlns:v="urn:schemas-microsoft-com:vml" Requires="v">
                <p:oleObj spid="_x0000_s79041" r:id="rId6" imgW="942840" imgH="257040" progId="">
                  <p:embed/>
                </p:oleObj>
              </mc:Choice>
              <mc:Fallback>
                <p:oleObj r:id="rId6" imgW="942840" imgH="2570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025" y="2085975"/>
                        <a:ext cx="998538" cy="4587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3347" name="AutoShape 35"/>
          <p:cNvSpPr>
            <a:spLocks noChangeArrowheads="1"/>
          </p:cNvSpPr>
          <p:nvPr/>
        </p:nvSpPr>
        <p:spPr bwMode="auto">
          <a:xfrm>
            <a:off x="815975" y="2540000"/>
            <a:ext cx="1058863" cy="407988"/>
          </a:xfrm>
          <a:prstGeom prst="roundRect">
            <a:avLst>
              <a:gd name="adj" fmla="val 389"/>
            </a:avLst>
          </a:prstGeom>
          <a:solidFill>
            <a:srgbClr val="FFFFFF"/>
          </a:solidFill>
          <a:ln w="9360">
            <a:solidFill>
              <a:srgbClr val="000000"/>
            </a:solidFill>
            <a:round/>
            <a:headEnd/>
            <a:tailEnd/>
          </a:ln>
        </p:spPr>
        <p:txBody>
          <a:bodyPr wrap="none" anchor="ctr"/>
          <a:lstStyle/>
          <a:p>
            <a:endParaRPr lang="en-US"/>
          </a:p>
        </p:txBody>
      </p:sp>
      <p:graphicFrame>
        <p:nvGraphicFramePr>
          <p:cNvPr id="13348" name="Object 36"/>
          <p:cNvGraphicFramePr>
            <a:graphicFrameLocks noChangeAspect="1"/>
          </p:cNvGraphicFramePr>
          <p:nvPr/>
        </p:nvGraphicFramePr>
        <p:xfrm>
          <a:off x="819150" y="2570163"/>
          <a:ext cx="838200" cy="458787"/>
        </p:xfrm>
        <a:graphic>
          <a:graphicData uri="http://schemas.openxmlformats.org/presentationml/2006/ole">
            <mc:AlternateContent xmlns:mc="http://schemas.openxmlformats.org/markup-compatibility/2006">
              <mc:Choice xmlns:v="urn:schemas-microsoft-com:vml" Requires="v">
                <p:oleObj spid="_x0000_s79042" r:id="rId8" imgW="800280" imgH="257040" progId="">
                  <p:embed/>
                </p:oleObj>
              </mc:Choice>
              <mc:Fallback>
                <p:oleObj r:id="rId8" imgW="800280" imgH="25704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150" y="2570163"/>
                        <a:ext cx="838200" cy="4587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3349" name="AutoShape 37"/>
          <p:cNvSpPr>
            <a:spLocks noChangeArrowheads="1"/>
          </p:cNvSpPr>
          <p:nvPr/>
        </p:nvSpPr>
        <p:spPr bwMode="auto">
          <a:xfrm>
            <a:off x="831850" y="3024188"/>
            <a:ext cx="1058863" cy="407987"/>
          </a:xfrm>
          <a:prstGeom prst="roundRect">
            <a:avLst>
              <a:gd name="adj" fmla="val 389"/>
            </a:avLst>
          </a:prstGeom>
          <a:solidFill>
            <a:srgbClr val="FFFFFF"/>
          </a:solidFill>
          <a:ln w="9360">
            <a:solidFill>
              <a:srgbClr val="000000"/>
            </a:solidFill>
            <a:round/>
            <a:headEnd/>
            <a:tailEnd/>
          </a:ln>
        </p:spPr>
        <p:txBody>
          <a:bodyPr wrap="none" anchor="ctr"/>
          <a:lstStyle/>
          <a:p>
            <a:endParaRPr lang="en-US"/>
          </a:p>
        </p:txBody>
      </p:sp>
      <p:graphicFrame>
        <p:nvGraphicFramePr>
          <p:cNvPr id="13350" name="Object 38"/>
          <p:cNvGraphicFramePr>
            <a:graphicFrameLocks noChangeAspect="1"/>
          </p:cNvGraphicFramePr>
          <p:nvPr/>
        </p:nvGraphicFramePr>
        <p:xfrm>
          <a:off x="835025" y="3008313"/>
          <a:ext cx="998538" cy="458787"/>
        </p:xfrm>
        <a:graphic>
          <a:graphicData uri="http://schemas.openxmlformats.org/presentationml/2006/ole">
            <mc:AlternateContent xmlns:mc="http://schemas.openxmlformats.org/markup-compatibility/2006">
              <mc:Choice xmlns:v="urn:schemas-microsoft-com:vml" Requires="v">
                <p:oleObj spid="_x0000_s79043" name="Equation" r:id="rId10" imgW="942840" imgH="257040" progId="Equation.DSMT4">
                  <p:embed/>
                </p:oleObj>
              </mc:Choice>
              <mc:Fallback>
                <p:oleObj name="Equation" r:id="rId10" imgW="942840" imgH="257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025" y="3008313"/>
                        <a:ext cx="998538" cy="4587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13352" name="redblumb.mpg">
            <a:hlinkClick r:id="" action="ppaction://media"/>
          </p:cNvPr>
          <p:cNvPicPr>
            <a:picLocks noRot="1" noChangeAspect="1" noChangeArrowheads="1"/>
          </p:cNvPicPr>
          <p:nvPr>
            <a:videoFile r:link="rId3"/>
            <p:extLst>
              <p:ext uri="{DAA4B4D4-6D71-4841-9C94-3DE7FCFB9230}">
                <p14:media xmlns:p14="http://schemas.microsoft.com/office/powerpoint/2010/main" r:link="rId2"/>
              </p:ext>
            </p:extLst>
          </p:nvPr>
        </p:nvPicPr>
        <p:blipFill>
          <a:blip r:embed="rId12">
            <a:extLst>
              <a:ext uri="{28A0092B-C50C-407E-A947-70E740481C1C}">
                <a14:useLocalDpi xmlns:a14="http://schemas.microsoft.com/office/drawing/2010/main" val="0"/>
              </a:ext>
            </a:extLst>
          </a:blip>
          <a:srcRect/>
          <a:stretch>
            <a:fillRect/>
          </a:stretch>
        </p:blipFill>
        <p:spPr bwMode="auto">
          <a:xfrm>
            <a:off x="2916238" y="1844675"/>
            <a:ext cx="3354387" cy="333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0198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3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352"/>
                                        </p:tgtEl>
                                      </p:cBhvr>
                                    </p:cmd>
                                  </p:childTnLst>
                                </p:cTn>
                              </p:par>
                            </p:childTnLst>
                          </p:cTn>
                        </p:par>
                      </p:childTnLst>
                    </p:cTn>
                  </p:par>
                </p:childTnLst>
              </p:cTn>
              <p:nextCondLst>
                <p:cond evt="onClick" delay="0">
                  <p:tgtEl>
                    <p:spTgt spid="13352"/>
                  </p:tgtEl>
                </p:cond>
              </p:nextCondLst>
            </p:seq>
            <p:video>
              <p:cMediaNode>
                <p:cTn id="7" fill="hold" display="0">
                  <p:stCondLst>
                    <p:cond delay="indefinite"/>
                  </p:stCondLst>
                  <p:endCondLst>
                    <p:cond evt="onNext" delay="0">
                      <p:tgtEl>
                        <p:sldTgt/>
                      </p:tgtEl>
                    </p:cond>
                    <p:cond evt="onPrev" delay="0">
                      <p:tgtEl>
                        <p:sldTgt/>
                      </p:tgtEl>
                    </p:cond>
                  </p:endCondLst>
                </p:cTn>
                <p:tgtEl>
                  <p:spTgt spid="1335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1473200"/>
            <a:ext cx="6096000" cy="48863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22530" name="Group 2"/>
          <p:cNvGrpSpPr>
            <a:grpSpLocks/>
          </p:cNvGrpSpPr>
          <p:nvPr/>
        </p:nvGrpSpPr>
        <p:grpSpPr bwMode="auto">
          <a:xfrm>
            <a:off x="1149351" y="2208211"/>
            <a:ext cx="593726" cy="447674"/>
            <a:chOff x="724" y="1391"/>
            <a:chExt cx="374" cy="282"/>
          </a:xfrm>
        </p:grpSpPr>
        <p:sp>
          <p:nvSpPr>
            <p:cNvPr id="22531" name="AutoShape 3"/>
            <p:cNvSpPr>
              <a:spLocks noChangeArrowheads="1"/>
            </p:cNvSpPr>
            <p:nvPr/>
          </p:nvSpPr>
          <p:spPr bwMode="auto">
            <a:xfrm>
              <a:off x="724" y="1391"/>
              <a:ext cx="374" cy="282"/>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32" name="Group 4"/>
            <p:cNvGrpSpPr>
              <a:grpSpLocks/>
            </p:cNvGrpSpPr>
            <p:nvPr/>
          </p:nvGrpSpPr>
          <p:grpSpPr bwMode="auto">
            <a:xfrm>
              <a:off x="724" y="1391"/>
              <a:ext cx="373" cy="281"/>
              <a:chOff x="724" y="1391"/>
              <a:chExt cx="373" cy="281"/>
            </a:xfrm>
          </p:grpSpPr>
          <p:sp>
            <p:nvSpPr>
              <p:cNvPr id="22533" name="AutoShape 5"/>
              <p:cNvSpPr>
                <a:spLocks noChangeArrowheads="1"/>
              </p:cNvSpPr>
              <p:nvPr/>
            </p:nvSpPr>
            <p:spPr bwMode="auto">
              <a:xfrm>
                <a:off x="724" y="1391"/>
                <a:ext cx="373" cy="281"/>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34" name="Group 6"/>
              <p:cNvGrpSpPr>
                <a:grpSpLocks/>
              </p:cNvGrpSpPr>
              <p:nvPr/>
            </p:nvGrpSpPr>
            <p:grpSpPr bwMode="auto">
              <a:xfrm>
                <a:off x="724" y="1391"/>
                <a:ext cx="373" cy="281"/>
                <a:chOff x="724" y="1391"/>
                <a:chExt cx="373" cy="281"/>
              </a:xfrm>
            </p:grpSpPr>
            <p:sp>
              <p:nvSpPr>
                <p:cNvPr id="22535" name="AutoShape 7"/>
                <p:cNvSpPr>
                  <a:spLocks noChangeArrowheads="1"/>
                </p:cNvSpPr>
                <p:nvPr/>
              </p:nvSpPr>
              <p:spPr bwMode="auto">
                <a:xfrm>
                  <a:off x="724" y="1391"/>
                  <a:ext cx="373" cy="281"/>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6" name="AutoShape 8"/>
                <p:cNvSpPr>
                  <a:spLocks noChangeArrowheads="1"/>
                </p:cNvSpPr>
                <p:nvPr/>
              </p:nvSpPr>
              <p:spPr bwMode="auto">
                <a:xfrm>
                  <a:off x="724" y="1391"/>
                  <a:ext cx="274" cy="174"/>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i="1" dirty="0">
                      <a:solidFill>
                        <a:srgbClr val="FFFFFF"/>
                      </a:solidFill>
                    </a:rPr>
                    <a:t>P(E</a:t>
                  </a:r>
                  <a:r>
                    <a:rPr lang="en-GB" b="1" i="1" dirty="0">
                      <a:solidFill>
                        <a:srgbClr val="0000FF"/>
                      </a:solidFill>
                    </a:rPr>
                    <a:t>)</a:t>
                  </a:r>
                </a:p>
              </p:txBody>
            </p:sp>
          </p:grpSp>
        </p:grpSp>
      </p:grpSp>
      <p:grpSp>
        <p:nvGrpSpPr>
          <p:cNvPr id="22537" name="Group 9"/>
          <p:cNvGrpSpPr>
            <a:grpSpLocks/>
          </p:cNvGrpSpPr>
          <p:nvPr/>
        </p:nvGrpSpPr>
        <p:grpSpPr bwMode="auto">
          <a:xfrm>
            <a:off x="5246688" y="5291138"/>
            <a:ext cx="455612" cy="282575"/>
            <a:chOff x="3305" y="3333"/>
            <a:chExt cx="287" cy="178"/>
          </a:xfrm>
        </p:grpSpPr>
        <p:sp>
          <p:nvSpPr>
            <p:cNvPr id="22538" name="AutoShape 10"/>
            <p:cNvSpPr>
              <a:spLocks noChangeArrowheads="1"/>
            </p:cNvSpPr>
            <p:nvPr/>
          </p:nvSpPr>
          <p:spPr bwMode="auto">
            <a:xfrm>
              <a:off x="3305" y="3333"/>
              <a:ext cx="288" cy="179"/>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39" name="Group 11"/>
            <p:cNvGrpSpPr>
              <a:grpSpLocks/>
            </p:cNvGrpSpPr>
            <p:nvPr/>
          </p:nvGrpSpPr>
          <p:grpSpPr bwMode="auto">
            <a:xfrm>
              <a:off x="3305" y="3333"/>
              <a:ext cx="286" cy="177"/>
              <a:chOff x="3305" y="3333"/>
              <a:chExt cx="286" cy="177"/>
            </a:xfrm>
          </p:grpSpPr>
          <p:sp>
            <p:nvSpPr>
              <p:cNvPr id="22540" name="AutoShape 12"/>
              <p:cNvSpPr>
                <a:spLocks noChangeArrowheads="1"/>
              </p:cNvSpPr>
              <p:nvPr/>
            </p:nvSpPr>
            <p:spPr bwMode="auto">
              <a:xfrm>
                <a:off x="3305" y="3333"/>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41" name="Group 13"/>
              <p:cNvGrpSpPr>
                <a:grpSpLocks/>
              </p:cNvGrpSpPr>
              <p:nvPr/>
            </p:nvGrpSpPr>
            <p:grpSpPr bwMode="auto">
              <a:xfrm>
                <a:off x="3305" y="3333"/>
                <a:ext cx="286" cy="177"/>
                <a:chOff x="3305" y="3333"/>
                <a:chExt cx="286" cy="177"/>
              </a:xfrm>
            </p:grpSpPr>
            <p:sp>
              <p:nvSpPr>
                <p:cNvPr id="22542" name="AutoShape 14"/>
                <p:cNvSpPr>
                  <a:spLocks noChangeArrowheads="1"/>
                </p:cNvSpPr>
                <p:nvPr/>
              </p:nvSpPr>
              <p:spPr bwMode="auto">
                <a:xfrm>
                  <a:off x="3305" y="3333"/>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AutoShape 15"/>
                <p:cNvSpPr>
                  <a:spLocks noChangeArrowheads="1"/>
                </p:cNvSpPr>
                <p:nvPr/>
              </p:nvSpPr>
              <p:spPr bwMode="auto">
                <a:xfrm>
                  <a:off x="3305" y="3333"/>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chemeClr val="tx1"/>
                      </a:solidFill>
                    </a:rPr>
                    <a:t>t=200</a:t>
                  </a:r>
                </a:p>
              </p:txBody>
            </p:sp>
          </p:grpSp>
        </p:grpSp>
      </p:grpSp>
      <p:grpSp>
        <p:nvGrpSpPr>
          <p:cNvPr id="22544" name="Group 16"/>
          <p:cNvGrpSpPr>
            <a:grpSpLocks/>
          </p:cNvGrpSpPr>
          <p:nvPr/>
        </p:nvGrpSpPr>
        <p:grpSpPr bwMode="auto">
          <a:xfrm>
            <a:off x="5972175" y="5140325"/>
            <a:ext cx="455613" cy="282575"/>
            <a:chOff x="3762" y="3238"/>
            <a:chExt cx="287" cy="178"/>
          </a:xfrm>
        </p:grpSpPr>
        <p:sp>
          <p:nvSpPr>
            <p:cNvPr id="22545" name="AutoShape 17"/>
            <p:cNvSpPr>
              <a:spLocks noChangeArrowheads="1"/>
            </p:cNvSpPr>
            <p:nvPr/>
          </p:nvSpPr>
          <p:spPr bwMode="auto">
            <a:xfrm>
              <a:off x="3762" y="3238"/>
              <a:ext cx="288" cy="179"/>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46" name="Group 18"/>
            <p:cNvGrpSpPr>
              <a:grpSpLocks/>
            </p:cNvGrpSpPr>
            <p:nvPr/>
          </p:nvGrpSpPr>
          <p:grpSpPr bwMode="auto">
            <a:xfrm>
              <a:off x="3762" y="3238"/>
              <a:ext cx="286" cy="177"/>
              <a:chOff x="3762" y="3238"/>
              <a:chExt cx="286" cy="177"/>
            </a:xfrm>
          </p:grpSpPr>
          <p:sp>
            <p:nvSpPr>
              <p:cNvPr id="22547" name="AutoShape 19"/>
              <p:cNvSpPr>
                <a:spLocks noChangeArrowheads="1"/>
              </p:cNvSpPr>
              <p:nvPr/>
            </p:nvSpPr>
            <p:spPr bwMode="auto">
              <a:xfrm>
                <a:off x="3762" y="3238"/>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48" name="Group 20"/>
              <p:cNvGrpSpPr>
                <a:grpSpLocks/>
              </p:cNvGrpSpPr>
              <p:nvPr/>
            </p:nvGrpSpPr>
            <p:grpSpPr bwMode="auto">
              <a:xfrm>
                <a:off x="3762" y="3238"/>
                <a:ext cx="286" cy="177"/>
                <a:chOff x="3762" y="3238"/>
                <a:chExt cx="286" cy="177"/>
              </a:xfrm>
            </p:grpSpPr>
            <p:sp>
              <p:nvSpPr>
                <p:cNvPr id="22549" name="AutoShape 21"/>
                <p:cNvSpPr>
                  <a:spLocks noChangeArrowheads="1"/>
                </p:cNvSpPr>
                <p:nvPr/>
              </p:nvSpPr>
              <p:spPr bwMode="auto">
                <a:xfrm>
                  <a:off x="3762" y="3238"/>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50" name="AutoShape 22"/>
                <p:cNvSpPr>
                  <a:spLocks noChangeArrowheads="1"/>
                </p:cNvSpPr>
                <p:nvPr/>
              </p:nvSpPr>
              <p:spPr bwMode="auto">
                <a:xfrm>
                  <a:off x="3762" y="3238"/>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chemeClr val="tx1"/>
                      </a:solidFill>
                    </a:rPr>
                    <a:t>t=300</a:t>
                  </a:r>
                </a:p>
              </p:txBody>
            </p:sp>
          </p:grpSp>
        </p:grpSp>
      </p:grpSp>
      <p:grpSp>
        <p:nvGrpSpPr>
          <p:cNvPr id="22551" name="Group 23"/>
          <p:cNvGrpSpPr>
            <a:grpSpLocks/>
          </p:cNvGrpSpPr>
          <p:nvPr/>
        </p:nvGrpSpPr>
        <p:grpSpPr bwMode="auto">
          <a:xfrm>
            <a:off x="6607175" y="5353050"/>
            <a:ext cx="455613" cy="282575"/>
            <a:chOff x="4162" y="3372"/>
            <a:chExt cx="287" cy="178"/>
          </a:xfrm>
        </p:grpSpPr>
        <p:sp>
          <p:nvSpPr>
            <p:cNvPr id="22552" name="AutoShape 24"/>
            <p:cNvSpPr>
              <a:spLocks noChangeArrowheads="1"/>
            </p:cNvSpPr>
            <p:nvPr/>
          </p:nvSpPr>
          <p:spPr bwMode="auto">
            <a:xfrm>
              <a:off x="4162" y="3372"/>
              <a:ext cx="288" cy="179"/>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53" name="Group 25"/>
            <p:cNvGrpSpPr>
              <a:grpSpLocks/>
            </p:cNvGrpSpPr>
            <p:nvPr/>
          </p:nvGrpSpPr>
          <p:grpSpPr bwMode="auto">
            <a:xfrm>
              <a:off x="4162" y="3372"/>
              <a:ext cx="286" cy="177"/>
              <a:chOff x="4162" y="3372"/>
              <a:chExt cx="286" cy="177"/>
            </a:xfrm>
          </p:grpSpPr>
          <p:sp>
            <p:nvSpPr>
              <p:cNvPr id="22554" name="AutoShape 26"/>
              <p:cNvSpPr>
                <a:spLocks noChangeArrowheads="1"/>
              </p:cNvSpPr>
              <p:nvPr/>
            </p:nvSpPr>
            <p:spPr bwMode="auto">
              <a:xfrm>
                <a:off x="4162" y="3372"/>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55" name="Group 27"/>
              <p:cNvGrpSpPr>
                <a:grpSpLocks/>
              </p:cNvGrpSpPr>
              <p:nvPr/>
            </p:nvGrpSpPr>
            <p:grpSpPr bwMode="auto">
              <a:xfrm>
                <a:off x="4162" y="3372"/>
                <a:ext cx="286" cy="177"/>
                <a:chOff x="4162" y="3372"/>
                <a:chExt cx="286" cy="177"/>
              </a:xfrm>
            </p:grpSpPr>
            <p:sp>
              <p:nvSpPr>
                <p:cNvPr id="22556" name="AutoShape 28"/>
                <p:cNvSpPr>
                  <a:spLocks noChangeArrowheads="1"/>
                </p:cNvSpPr>
                <p:nvPr/>
              </p:nvSpPr>
              <p:spPr bwMode="auto">
                <a:xfrm>
                  <a:off x="4162" y="3372"/>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57" name="AutoShape 29"/>
                <p:cNvSpPr>
                  <a:spLocks noChangeArrowheads="1"/>
                </p:cNvSpPr>
                <p:nvPr/>
              </p:nvSpPr>
              <p:spPr bwMode="auto">
                <a:xfrm>
                  <a:off x="4162" y="3372"/>
                  <a:ext cx="287" cy="178"/>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chemeClr val="tx1"/>
                      </a:solidFill>
                    </a:rPr>
                    <a:t>t=400</a:t>
                  </a:r>
                </a:p>
              </p:txBody>
            </p:sp>
          </p:grpSp>
        </p:grpSp>
      </p:grpSp>
      <p:grpSp>
        <p:nvGrpSpPr>
          <p:cNvPr id="22558" name="Group 30"/>
          <p:cNvGrpSpPr>
            <a:grpSpLocks/>
          </p:cNvGrpSpPr>
          <p:nvPr/>
        </p:nvGrpSpPr>
        <p:grpSpPr bwMode="auto">
          <a:xfrm>
            <a:off x="1768475" y="604838"/>
            <a:ext cx="5940425" cy="519112"/>
            <a:chOff x="1114" y="381"/>
            <a:chExt cx="3742" cy="327"/>
          </a:xfrm>
        </p:grpSpPr>
        <p:sp>
          <p:nvSpPr>
            <p:cNvPr id="22559" name="AutoShape 31"/>
            <p:cNvSpPr>
              <a:spLocks noChangeArrowheads="1"/>
            </p:cNvSpPr>
            <p:nvPr/>
          </p:nvSpPr>
          <p:spPr bwMode="auto">
            <a:xfrm>
              <a:off x="1114" y="381"/>
              <a:ext cx="3743" cy="328"/>
            </a:xfrm>
            <a:prstGeom prst="roundRect">
              <a:avLst>
                <a:gd name="adj" fmla="val 301"/>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60" name="Group 32"/>
            <p:cNvGrpSpPr>
              <a:grpSpLocks/>
            </p:cNvGrpSpPr>
            <p:nvPr/>
          </p:nvGrpSpPr>
          <p:grpSpPr bwMode="auto">
            <a:xfrm>
              <a:off x="1114" y="381"/>
              <a:ext cx="3741" cy="325"/>
              <a:chOff x="1114" y="381"/>
              <a:chExt cx="3741" cy="325"/>
            </a:xfrm>
          </p:grpSpPr>
          <p:sp>
            <p:nvSpPr>
              <p:cNvPr id="22561" name="AutoShape 33"/>
              <p:cNvSpPr>
                <a:spLocks noChangeArrowheads="1"/>
              </p:cNvSpPr>
              <p:nvPr/>
            </p:nvSpPr>
            <p:spPr bwMode="auto">
              <a:xfrm>
                <a:off x="1114" y="381"/>
                <a:ext cx="3742" cy="326"/>
              </a:xfrm>
              <a:prstGeom prst="roundRect">
                <a:avLst>
                  <a:gd name="adj" fmla="val 3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62" name="Group 34"/>
              <p:cNvGrpSpPr>
                <a:grpSpLocks/>
              </p:cNvGrpSpPr>
              <p:nvPr/>
            </p:nvGrpSpPr>
            <p:grpSpPr bwMode="auto">
              <a:xfrm>
                <a:off x="1114" y="381"/>
                <a:ext cx="3740" cy="324"/>
                <a:chOff x="1114" y="381"/>
                <a:chExt cx="3740" cy="324"/>
              </a:xfrm>
            </p:grpSpPr>
            <p:sp>
              <p:nvSpPr>
                <p:cNvPr id="22563" name="AutoShape 35"/>
                <p:cNvSpPr>
                  <a:spLocks noChangeArrowheads="1"/>
                </p:cNvSpPr>
                <p:nvPr/>
              </p:nvSpPr>
              <p:spPr bwMode="auto">
                <a:xfrm>
                  <a:off x="1114" y="381"/>
                  <a:ext cx="3741" cy="325"/>
                </a:xfrm>
                <a:prstGeom prst="roundRect">
                  <a:avLst>
                    <a:gd name="adj" fmla="val 3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64" name="Group 36"/>
                <p:cNvGrpSpPr>
                  <a:grpSpLocks/>
                </p:cNvGrpSpPr>
                <p:nvPr/>
              </p:nvGrpSpPr>
              <p:grpSpPr bwMode="auto">
                <a:xfrm>
                  <a:off x="1114" y="381"/>
                  <a:ext cx="3740" cy="324"/>
                  <a:chOff x="1114" y="381"/>
                  <a:chExt cx="3740" cy="324"/>
                </a:xfrm>
              </p:grpSpPr>
              <p:sp>
                <p:nvSpPr>
                  <p:cNvPr id="22565" name="AutoShape 37"/>
                  <p:cNvSpPr>
                    <a:spLocks noChangeArrowheads="1"/>
                  </p:cNvSpPr>
                  <p:nvPr/>
                </p:nvSpPr>
                <p:spPr bwMode="auto">
                  <a:xfrm>
                    <a:off x="1114" y="381"/>
                    <a:ext cx="3741" cy="325"/>
                  </a:xfrm>
                  <a:prstGeom prst="roundRect">
                    <a:avLst>
                      <a:gd name="adj" fmla="val 3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66" name="AutoShape 38"/>
                  <p:cNvSpPr>
                    <a:spLocks noChangeArrowheads="1"/>
                  </p:cNvSpPr>
                  <p:nvPr/>
                </p:nvSpPr>
                <p:spPr bwMode="auto">
                  <a:xfrm>
                    <a:off x="1114" y="381"/>
                    <a:ext cx="3740" cy="325"/>
                  </a:xfrm>
                  <a:prstGeom prst="roundRect">
                    <a:avLst>
                      <a:gd name="adj" fmla="val 3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FFFF00"/>
                        </a:solidFill>
                        <a:effectLst>
                          <a:outerShdw blurRad="38100" dist="38100" dir="2700000" algn="tl">
                            <a:srgbClr val="DDDDDD"/>
                          </a:outerShdw>
                        </a:effectLst>
                      </a:rPr>
                      <a:t>Distribution function of the electric field</a:t>
                    </a:r>
                  </a:p>
                </p:txBody>
              </p:sp>
            </p:grpSp>
          </p:grpSp>
        </p:grpSp>
      </p:grpSp>
      <p:graphicFrame>
        <p:nvGraphicFramePr>
          <p:cNvPr id="22567" name="Object 39"/>
          <p:cNvGraphicFramePr>
            <a:graphicFrameLocks noChangeAspect="1"/>
          </p:cNvGraphicFramePr>
          <p:nvPr/>
        </p:nvGraphicFramePr>
        <p:xfrm>
          <a:off x="6019800" y="2819400"/>
          <a:ext cx="635000" cy="255588"/>
        </p:xfrm>
        <a:graphic>
          <a:graphicData uri="http://schemas.openxmlformats.org/presentationml/2006/ole">
            <mc:AlternateContent xmlns:mc="http://schemas.openxmlformats.org/markup-compatibility/2006">
              <mc:Choice xmlns:v="urn:schemas-microsoft-com:vml" Requires="v">
                <p:oleObj spid="_x0000_s90122" name="Equation" r:id="rId5" imgW="507960" imgH="215640" progId="Equation.3">
                  <p:embed/>
                </p:oleObj>
              </mc:Choice>
              <mc:Fallback>
                <p:oleObj name="Equation" r:id="rId5" imgW="50796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2819400"/>
                        <a:ext cx="635000" cy="2555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2568" name="Object 40"/>
          <p:cNvGraphicFramePr>
            <a:graphicFrameLocks noChangeAspect="1"/>
          </p:cNvGraphicFramePr>
          <p:nvPr/>
        </p:nvGraphicFramePr>
        <p:xfrm>
          <a:off x="4953000" y="2906713"/>
          <a:ext cx="762000" cy="260350"/>
        </p:xfrm>
        <a:graphic>
          <a:graphicData uri="http://schemas.openxmlformats.org/presentationml/2006/ole">
            <mc:AlternateContent xmlns:mc="http://schemas.openxmlformats.org/markup-compatibility/2006">
              <mc:Choice xmlns:v="urn:schemas-microsoft-com:vml" Requires="v">
                <p:oleObj spid="_x0000_s90123" name="Equation" r:id="rId7" imgW="609480" imgH="215640" progId="Equation.3">
                  <p:embed/>
                </p:oleObj>
              </mc:Choice>
              <mc:Fallback>
                <p:oleObj name="Equation" r:id="rId7" imgW="60948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2906713"/>
                        <a:ext cx="762000" cy="2603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2569" name="Object 41"/>
          <p:cNvGraphicFramePr>
            <a:graphicFrameLocks noChangeAspect="1"/>
          </p:cNvGraphicFramePr>
          <p:nvPr/>
        </p:nvGraphicFramePr>
        <p:xfrm>
          <a:off x="3581400" y="2944813"/>
          <a:ext cx="762000" cy="249237"/>
        </p:xfrm>
        <a:graphic>
          <a:graphicData uri="http://schemas.openxmlformats.org/presentationml/2006/ole">
            <mc:AlternateContent xmlns:mc="http://schemas.openxmlformats.org/markup-compatibility/2006">
              <mc:Choice xmlns:v="urn:schemas-microsoft-com:vml" Requires="v">
                <p:oleObj spid="_x0000_s90124" name="Equation" r:id="rId9" imgW="622080" imgH="215640" progId="Equation.DSMT4">
                  <p:embed/>
                </p:oleObj>
              </mc:Choice>
              <mc:Fallback>
                <p:oleObj name="Equation" r:id="rId9" imgW="622080" imgH="215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2944813"/>
                        <a:ext cx="762000" cy="24923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2570" name="AutoShape 42"/>
          <p:cNvSpPr>
            <a:spLocks noChangeArrowheads="1"/>
          </p:cNvSpPr>
          <p:nvPr/>
        </p:nvSpPr>
        <p:spPr bwMode="auto">
          <a:xfrm>
            <a:off x="1541463" y="6319838"/>
            <a:ext cx="6215062" cy="120650"/>
          </a:xfrm>
          <a:prstGeom prst="roundRect">
            <a:avLst>
              <a:gd name="adj" fmla="val 1315"/>
            </a:avLst>
          </a:prstGeom>
          <a:solidFill>
            <a:srgbClr val="FFFFFF"/>
          </a:solidFill>
          <a:ln w="18360">
            <a:solidFill>
              <a:srgbClr val="FFFFFF"/>
            </a:solidFill>
            <a:round/>
            <a:headEnd/>
            <a:tailEnd/>
          </a:ln>
        </p:spPr>
        <p:txBody>
          <a:bodyPr wrap="none" anchor="ctr"/>
          <a:lstStyle/>
          <a:p>
            <a:endParaRPr lang="en-US"/>
          </a:p>
        </p:txBody>
      </p:sp>
      <p:grpSp>
        <p:nvGrpSpPr>
          <p:cNvPr id="22571" name="Group 43"/>
          <p:cNvGrpSpPr>
            <a:grpSpLocks/>
          </p:cNvGrpSpPr>
          <p:nvPr/>
        </p:nvGrpSpPr>
        <p:grpSpPr bwMode="auto">
          <a:xfrm>
            <a:off x="4883150" y="6002338"/>
            <a:ext cx="200025" cy="446087"/>
            <a:chOff x="3076" y="3781"/>
            <a:chExt cx="126" cy="281"/>
          </a:xfrm>
        </p:grpSpPr>
        <p:sp>
          <p:nvSpPr>
            <p:cNvPr id="22572" name="AutoShape 44"/>
            <p:cNvSpPr>
              <a:spLocks noChangeArrowheads="1"/>
            </p:cNvSpPr>
            <p:nvPr/>
          </p:nvSpPr>
          <p:spPr bwMode="auto">
            <a:xfrm>
              <a:off x="3076" y="3781"/>
              <a:ext cx="127" cy="282"/>
            </a:xfrm>
            <a:prstGeom prst="roundRect">
              <a:avLst>
                <a:gd name="adj" fmla="val 7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73" name="Group 45"/>
            <p:cNvGrpSpPr>
              <a:grpSpLocks/>
            </p:cNvGrpSpPr>
            <p:nvPr/>
          </p:nvGrpSpPr>
          <p:grpSpPr bwMode="auto">
            <a:xfrm>
              <a:off x="3076" y="3781"/>
              <a:ext cx="125" cy="280"/>
              <a:chOff x="3076" y="3781"/>
              <a:chExt cx="125" cy="280"/>
            </a:xfrm>
          </p:grpSpPr>
          <p:sp>
            <p:nvSpPr>
              <p:cNvPr id="22574" name="AutoShape 46"/>
              <p:cNvSpPr>
                <a:spLocks noChangeArrowheads="1"/>
              </p:cNvSpPr>
              <p:nvPr/>
            </p:nvSpPr>
            <p:spPr bwMode="auto">
              <a:xfrm>
                <a:off x="3076" y="3781"/>
                <a:ext cx="126" cy="281"/>
              </a:xfrm>
              <a:prstGeom prst="roundRect">
                <a:avLst>
                  <a:gd name="adj" fmla="val 7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2575" name="Group 47"/>
              <p:cNvGrpSpPr>
                <a:grpSpLocks/>
              </p:cNvGrpSpPr>
              <p:nvPr/>
            </p:nvGrpSpPr>
            <p:grpSpPr bwMode="auto">
              <a:xfrm>
                <a:off x="3076" y="3781"/>
                <a:ext cx="125" cy="280"/>
                <a:chOff x="3076" y="3781"/>
                <a:chExt cx="125" cy="280"/>
              </a:xfrm>
            </p:grpSpPr>
            <p:sp>
              <p:nvSpPr>
                <p:cNvPr id="22576" name="AutoShape 48"/>
                <p:cNvSpPr>
                  <a:spLocks noChangeArrowheads="1"/>
                </p:cNvSpPr>
                <p:nvPr/>
              </p:nvSpPr>
              <p:spPr bwMode="auto">
                <a:xfrm>
                  <a:off x="3076" y="3781"/>
                  <a:ext cx="126" cy="281"/>
                </a:xfrm>
                <a:prstGeom prst="roundRect">
                  <a:avLst>
                    <a:gd name="adj" fmla="val 7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77" name="AutoShape 49"/>
                <p:cNvSpPr>
                  <a:spLocks noChangeArrowheads="1"/>
                </p:cNvSpPr>
                <p:nvPr/>
              </p:nvSpPr>
              <p:spPr bwMode="auto">
                <a:xfrm>
                  <a:off x="3076" y="3781"/>
                  <a:ext cx="126" cy="281"/>
                </a:xfrm>
                <a:prstGeom prst="roundRect">
                  <a:avLst>
                    <a:gd name="adj" fmla="val 7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i="1">
                      <a:solidFill>
                        <a:srgbClr val="0000FF"/>
                      </a:solidFill>
                    </a:rPr>
                    <a:t>E</a:t>
                  </a:r>
                </a:p>
              </p:txBody>
            </p:sp>
          </p:grpSp>
        </p:grpSp>
      </p:grpSp>
    </p:spTree>
    <p:extLst>
      <p:ext uri="{BB962C8B-B14F-4D97-AF65-F5344CB8AC3E}">
        <p14:creationId xmlns:p14="http://schemas.microsoft.com/office/powerpoint/2010/main" val="28819456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73213"/>
            <a:ext cx="5018088" cy="52863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28674" name="Group 2"/>
          <p:cNvGrpSpPr>
            <a:grpSpLocks/>
          </p:cNvGrpSpPr>
          <p:nvPr/>
        </p:nvGrpSpPr>
        <p:grpSpPr bwMode="auto">
          <a:xfrm>
            <a:off x="2041525" y="831851"/>
            <a:ext cx="5041901" cy="447676"/>
            <a:chOff x="1286" y="524"/>
            <a:chExt cx="3176" cy="282"/>
          </a:xfrm>
        </p:grpSpPr>
        <p:sp>
          <p:nvSpPr>
            <p:cNvPr id="28675" name="AutoShape 3"/>
            <p:cNvSpPr>
              <a:spLocks noChangeArrowheads="1"/>
            </p:cNvSpPr>
            <p:nvPr/>
          </p:nvSpPr>
          <p:spPr bwMode="auto">
            <a:xfrm>
              <a:off x="1286" y="524"/>
              <a:ext cx="3145" cy="282"/>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8676" name="Group 4"/>
            <p:cNvGrpSpPr>
              <a:grpSpLocks/>
            </p:cNvGrpSpPr>
            <p:nvPr/>
          </p:nvGrpSpPr>
          <p:grpSpPr bwMode="auto">
            <a:xfrm>
              <a:off x="1286" y="524"/>
              <a:ext cx="3176" cy="281"/>
              <a:chOff x="1286" y="524"/>
              <a:chExt cx="3176" cy="281"/>
            </a:xfrm>
          </p:grpSpPr>
          <p:sp>
            <p:nvSpPr>
              <p:cNvPr id="28677" name="AutoShape 5"/>
              <p:cNvSpPr>
                <a:spLocks noChangeArrowheads="1"/>
              </p:cNvSpPr>
              <p:nvPr/>
            </p:nvSpPr>
            <p:spPr bwMode="auto">
              <a:xfrm>
                <a:off x="1286" y="524"/>
                <a:ext cx="3144" cy="281"/>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8678" name="Group 6"/>
              <p:cNvGrpSpPr>
                <a:grpSpLocks/>
              </p:cNvGrpSpPr>
              <p:nvPr/>
            </p:nvGrpSpPr>
            <p:grpSpPr bwMode="auto">
              <a:xfrm>
                <a:off x="1286" y="524"/>
                <a:ext cx="3176" cy="281"/>
                <a:chOff x="1286" y="524"/>
                <a:chExt cx="3176" cy="281"/>
              </a:xfrm>
            </p:grpSpPr>
            <p:sp>
              <p:nvSpPr>
                <p:cNvPr id="28679" name="AutoShape 7"/>
                <p:cNvSpPr>
                  <a:spLocks noChangeArrowheads="1"/>
                </p:cNvSpPr>
                <p:nvPr/>
              </p:nvSpPr>
              <p:spPr bwMode="auto">
                <a:xfrm>
                  <a:off x="1286" y="524"/>
                  <a:ext cx="3144" cy="281"/>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80" name="AutoShape 8"/>
                <p:cNvSpPr>
                  <a:spLocks noChangeArrowheads="1"/>
                </p:cNvSpPr>
                <p:nvPr/>
              </p:nvSpPr>
              <p:spPr bwMode="auto">
                <a:xfrm>
                  <a:off x="1286" y="524"/>
                  <a:ext cx="3176" cy="233"/>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i="1" dirty="0">
                      <a:solidFill>
                        <a:srgbClr val="FFFFFF"/>
                      </a:solidFill>
                    </a:rPr>
                    <a:t>Trajectories  of particles in the</a:t>
                  </a:r>
                  <a:r>
                    <a:rPr lang="en-GB" sz="2400" dirty="0">
                      <a:solidFill>
                        <a:srgbClr val="FFFFFF"/>
                      </a:solidFill>
                    </a:rPr>
                    <a:t> </a:t>
                  </a:r>
                  <a:r>
                    <a:rPr lang="en-GB" sz="2400" dirty="0" err="1">
                      <a:solidFill>
                        <a:srgbClr val="FFFFFF"/>
                      </a:solidFill>
                    </a:rPr>
                    <a:t>xz</a:t>
                  </a:r>
                  <a:r>
                    <a:rPr lang="en-GB" sz="2400" dirty="0">
                      <a:solidFill>
                        <a:srgbClr val="FFFFFF"/>
                      </a:solidFill>
                    </a:rPr>
                    <a:t> </a:t>
                  </a:r>
                  <a:r>
                    <a:rPr lang="en-GB" sz="2400" b="1" i="1" dirty="0">
                      <a:solidFill>
                        <a:srgbClr val="FFFFFF"/>
                      </a:solidFill>
                    </a:rPr>
                    <a:t>plane</a:t>
                  </a:r>
                </a:p>
              </p:txBody>
            </p:sp>
          </p:grpSp>
        </p:grpSp>
      </p:grpSp>
      <p:sp>
        <p:nvSpPr>
          <p:cNvPr id="28683" name="Text Box 11"/>
          <p:cNvSpPr txBox="1">
            <a:spLocks noChangeArrowheads="1"/>
          </p:cNvSpPr>
          <p:nvPr/>
        </p:nvSpPr>
        <p:spPr bwMode="auto">
          <a:xfrm>
            <a:off x="152400" y="2743200"/>
            <a:ext cx="3429000" cy="31085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i="1" dirty="0">
                <a:solidFill>
                  <a:srgbClr val="FFFFFF"/>
                </a:solidFill>
              </a:rPr>
              <a:t>The trajectories of the particles are  simpler near the edges than in the center, where they  are accelerated by the turbulent electric field</a:t>
            </a:r>
            <a:endParaRPr lang="it-IT" sz="2800" b="1" i="1" dirty="0">
              <a:solidFill>
                <a:srgbClr val="FFFFFF"/>
              </a:solidFill>
            </a:endParaRPr>
          </a:p>
        </p:txBody>
      </p:sp>
    </p:spTree>
    <p:extLst>
      <p:ext uri="{BB962C8B-B14F-4D97-AF65-F5344CB8AC3E}">
        <p14:creationId xmlns:p14="http://schemas.microsoft.com/office/powerpoint/2010/main" val="24095879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1"/>
          <p:cNvGrpSpPr>
            <a:grpSpLocks/>
          </p:cNvGrpSpPr>
          <p:nvPr/>
        </p:nvGrpSpPr>
        <p:grpSpPr bwMode="auto">
          <a:xfrm>
            <a:off x="1143000" y="304800"/>
            <a:ext cx="7559675" cy="971550"/>
            <a:chOff x="933" y="219"/>
            <a:chExt cx="3946" cy="612"/>
          </a:xfrm>
        </p:grpSpPr>
        <p:sp>
          <p:nvSpPr>
            <p:cNvPr id="29698" name="AutoShape 2"/>
            <p:cNvSpPr>
              <a:spLocks noChangeArrowheads="1"/>
            </p:cNvSpPr>
            <p:nvPr/>
          </p:nvSpPr>
          <p:spPr bwMode="auto">
            <a:xfrm>
              <a:off x="933" y="219"/>
              <a:ext cx="3945" cy="612"/>
            </a:xfrm>
            <a:prstGeom prst="roundRect">
              <a:avLst>
                <a:gd name="adj" fmla="val 162"/>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699" name="Group 3"/>
            <p:cNvGrpSpPr>
              <a:grpSpLocks/>
            </p:cNvGrpSpPr>
            <p:nvPr/>
          </p:nvGrpSpPr>
          <p:grpSpPr bwMode="auto">
            <a:xfrm>
              <a:off x="933" y="219"/>
              <a:ext cx="3946" cy="610"/>
              <a:chOff x="933" y="219"/>
              <a:chExt cx="3946" cy="610"/>
            </a:xfrm>
          </p:grpSpPr>
          <p:sp>
            <p:nvSpPr>
              <p:cNvPr id="29700" name="AutoShape 4"/>
              <p:cNvSpPr>
                <a:spLocks noChangeArrowheads="1"/>
              </p:cNvSpPr>
              <p:nvPr/>
            </p:nvSpPr>
            <p:spPr bwMode="auto">
              <a:xfrm>
                <a:off x="933" y="219"/>
                <a:ext cx="3943" cy="610"/>
              </a:xfrm>
              <a:prstGeom prst="roundRect">
                <a:avLst>
                  <a:gd name="adj" fmla="val 16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701" name="Group 5"/>
              <p:cNvGrpSpPr>
                <a:grpSpLocks/>
              </p:cNvGrpSpPr>
              <p:nvPr/>
            </p:nvGrpSpPr>
            <p:grpSpPr bwMode="auto">
              <a:xfrm>
                <a:off x="933" y="219"/>
                <a:ext cx="3946" cy="609"/>
                <a:chOff x="933" y="219"/>
                <a:chExt cx="3946" cy="609"/>
              </a:xfrm>
            </p:grpSpPr>
            <p:sp>
              <p:nvSpPr>
                <p:cNvPr id="29702" name="AutoShape 6"/>
                <p:cNvSpPr>
                  <a:spLocks noChangeArrowheads="1"/>
                </p:cNvSpPr>
                <p:nvPr/>
              </p:nvSpPr>
              <p:spPr bwMode="auto">
                <a:xfrm>
                  <a:off x="933" y="219"/>
                  <a:ext cx="3942" cy="609"/>
                </a:xfrm>
                <a:prstGeom prst="roundRect">
                  <a:avLst>
                    <a:gd name="adj" fmla="val 16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703" name="Group 7"/>
                <p:cNvGrpSpPr>
                  <a:grpSpLocks/>
                </p:cNvGrpSpPr>
                <p:nvPr/>
              </p:nvGrpSpPr>
              <p:grpSpPr bwMode="auto">
                <a:xfrm>
                  <a:off x="933" y="219"/>
                  <a:ext cx="3946" cy="609"/>
                  <a:chOff x="933" y="219"/>
                  <a:chExt cx="3946" cy="609"/>
                </a:xfrm>
              </p:grpSpPr>
              <p:sp>
                <p:nvSpPr>
                  <p:cNvPr id="29704" name="AutoShape 8"/>
                  <p:cNvSpPr>
                    <a:spLocks noChangeArrowheads="1"/>
                  </p:cNvSpPr>
                  <p:nvPr/>
                </p:nvSpPr>
                <p:spPr bwMode="auto">
                  <a:xfrm>
                    <a:off x="933" y="219"/>
                    <a:ext cx="3942" cy="609"/>
                  </a:xfrm>
                  <a:prstGeom prst="roundRect">
                    <a:avLst>
                      <a:gd name="adj" fmla="val 16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05" name="AutoShape 9"/>
                  <p:cNvSpPr>
                    <a:spLocks noChangeArrowheads="1"/>
                  </p:cNvSpPr>
                  <p:nvPr/>
                </p:nvSpPr>
                <p:spPr bwMode="auto">
                  <a:xfrm>
                    <a:off x="933" y="219"/>
                    <a:ext cx="3946" cy="540"/>
                  </a:xfrm>
                  <a:prstGeom prst="roundRect">
                    <a:avLst>
                      <a:gd name="adj" fmla="val 16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FFFF00"/>
                        </a:solidFill>
                      </a:rPr>
                      <a:t>Initial and final distribution function of particles for different electric fields</a:t>
                    </a:r>
                  </a:p>
                </p:txBody>
              </p:sp>
            </p:grpSp>
          </p:grpSp>
        </p:grpSp>
      </p:grpSp>
      <p:pic>
        <p:nvPicPr>
          <p:cNvPr id="297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944938" cy="48863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9707" name="AutoShape 11"/>
          <p:cNvSpPr>
            <a:spLocks noChangeArrowheads="1"/>
          </p:cNvSpPr>
          <p:nvPr/>
        </p:nvSpPr>
        <p:spPr bwMode="auto">
          <a:xfrm>
            <a:off x="4724400" y="1371600"/>
            <a:ext cx="287338" cy="4989513"/>
          </a:xfrm>
          <a:prstGeom prst="roundRect">
            <a:avLst>
              <a:gd name="adj" fmla="val 556"/>
            </a:avLst>
          </a:prstGeom>
          <a:solidFill>
            <a:srgbClr val="FFFFFF"/>
          </a:solidFill>
          <a:ln w="9360">
            <a:solidFill>
              <a:srgbClr val="FFFFFF"/>
            </a:solidFill>
            <a:round/>
            <a:headEnd/>
            <a:tailEnd/>
          </a:ln>
        </p:spPr>
        <p:txBody>
          <a:bodyPr wrap="none" anchor="ctr"/>
          <a:lstStyle/>
          <a:p>
            <a:endParaRPr lang="en-US"/>
          </a:p>
        </p:txBody>
      </p:sp>
      <p:sp>
        <p:nvSpPr>
          <p:cNvPr id="29709" name="AutoShape 13"/>
          <p:cNvSpPr>
            <a:spLocks noChangeArrowheads="1"/>
          </p:cNvSpPr>
          <p:nvPr/>
        </p:nvSpPr>
        <p:spPr bwMode="auto">
          <a:xfrm>
            <a:off x="3125788" y="6248400"/>
            <a:ext cx="6018212" cy="257175"/>
          </a:xfrm>
          <a:prstGeom prst="roundRect">
            <a:avLst>
              <a:gd name="adj" fmla="val 616"/>
            </a:avLst>
          </a:prstGeom>
          <a:solidFill>
            <a:srgbClr val="FFFFFF"/>
          </a:solidFill>
          <a:ln w="9360">
            <a:solidFill>
              <a:srgbClr val="FFFFFF"/>
            </a:solidFill>
            <a:round/>
            <a:headEnd/>
            <a:tailEnd/>
          </a:ln>
        </p:spPr>
        <p:txBody>
          <a:bodyPr wrap="none" anchor="ctr"/>
          <a:lstStyle/>
          <a:p>
            <a:endParaRPr lang="en-US"/>
          </a:p>
        </p:txBody>
      </p:sp>
      <p:sp>
        <p:nvSpPr>
          <p:cNvPr id="29710" name="Text Box 14"/>
          <p:cNvSpPr txBox="1">
            <a:spLocks noChangeArrowheads="1"/>
          </p:cNvSpPr>
          <p:nvPr/>
        </p:nvSpPr>
        <p:spPr bwMode="auto">
          <a:xfrm>
            <a:off x="6553200" y="6019800"/>
            <a:ext cx="908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buClr>
                <a:srgbClr val="000000"/>
              </a:buClr>
              <a:buSzPct val="100000"/>
              <a:buFont typeface="Times New Roman" charset="0"/>
              <a:buNone/>
            </a:pPr>
            <a:r>
              <a:rPr lang="en-GB" b="1">
                <a:solidFill>
                  <a:srgbClr val="0000FF"/>
                </a:solidFill>
              </a:rPr>
              <a:t>E (erg)</a:t>
            </a:r>
          </a:p>
        </p:txBody>
      </p:sp>
      <p:sp>
        <p:nvSpPr>
          <p:cNvPr id="29711" name="Line 15"/>
          <p:cNvSpPr>
            <a:spLocks noChangeShapeType="1"/>
          </p:cNvSpPr>
          <p:nvPr/>
        </p:nvSpPr>
        <p:spPr bwMode="auto">
          <a:xfrm>
            <a:off x="5638800" y="4419600"/>
            <a:ext cx="711200" cy="1588"/>
          </a:xfrm>
          <a:prstGeom prst="line">
            <a:avLst/>
          </a:prstGeom>
          <a:noFill/>
          <a:ln w="18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2" name="Line 16"/>
          <p:cNvSpPr>
            <a:spLocks noChangeShapeType="1"/>
          </p:cNvSpPr>
          <p:nvPr/>
        </p:nvSpPr>
        <p:spPr bwMode="auto">
          <a:xfrm>
            <a:off x="5486400" y="4953000"/>
            <a:ext cx="711200" cy="1588"/>
          </a:xfrm>
          <a:prstGeom prst="line">
            <a:avLst/>
          </a:prstGeom>
          <a:noFill/>
          <a:ln w="1836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713" name="Group 17"/>
          <p:cNvGrpSpPr>
            <a:grpSpLocks/>
          </p:cNvGrpSpPr>
          <p:nvPr/>
        </p:nvGrpSpPr>
        <p:grpSpPr bwMode="auto">
          <a:xfrm>
            <a:off x="6400800" y="4343400"/>
            <a:ext cx="449263" cy="263525"/>
            <a:chOff x="781" y="2609"/>
            <a:chExt cx="283" cy="166"/>
          </a:xfrm>
        </p:grpSpPr>
        <p:sp>
          <p:nvSpPr>
            <p:cNvPr id="29714" name="AutoShape 18"/>
            <p:cNvSpPr>
              <a:spLocks noChangeArrowheads="1"/>
            </p:cNvSpPr>
            <p:nvPr/>
          </p:nvSpPr>
          <p:spPr bwMode="auto">
            <a:xfrm>
              <a:off x="781" y="2609"/>
              <a:ext cx="282" cy="166"/>
            </a:xfrm>
            <a:prstGeom prst="roundRect">
              <a:avLst>
                <a:gd name="adj" fmla="val 60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715" name="Group 19"/>
            <p:cNvGrpSpPr>
              <a:grpSpLocks/>
            </p:cNvGrpSpPr>
            <p:nvPr/>
          </p:nvGrpSpPr>
          <p:grpSpPr bwMode="auto">
            <a:xfrm>
              <a:off x="781" y="2609"/>
              <a:ext cx="283" cy="165"/>
              <a:chOff x="781" y="2609"/>
              <a:chExt cx="283" cy="165"/>
            </a:xfrm>
          </p:grpSpPr>
          <p:sp>
            <p:nvSpPr>
              <p:cNvPr id="29716" name="AutoShape 20"/>
              <p:cNvSpPr>
                <a:spLocks noChangeArrowheads="1"/>
              </p:cNvSpPr>
              <p:nvPr/>
            </p:nvSpPr>
            <p:spPr bwMode="auto">
              <a:xfrm>
                <a:off x="781" y="2609"/>
                <a:ext cx="281" cy="165"/>
              </a:xfrm>
              <a:prstGeom prst="roundRect">
                <a:avLst>
                  <a:gd name="adj" fmla="val 6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717" name="Group 21"/>
              <p:cNvGrpSpPr>
                <a:grpSpLocks/>
              </p:cNvGrpSpPr>
              <p:nvPr/>
            </p:nvGrpSpPr>
            <p:grpSpPr bwMode="auto">
              <a:xfrm>
                <a:off x="781" y="2609"/>
                <a:ext cx="283" cy="165"/>
                <a:chOff x="781" y="2609"/>
                <a:chExt cx="283" cy="165"/>
              </a:xfrm>
            </p:grpSpPr>
            <p:sp>
              <p:nvSpPr>
                <p:cNvPr id="29718" name="AutoShape 22"/>
                <p:cNvSpPr>
                  <a:spLocks noChangeArrowheads="1"/>
                </p:cNvSpPr>
                <p:nvPr/>
              </p:nvSpPr>
              <p:spPr bwMode="auto">
                <a:xfrm>
                  <a:off x="781" y="2609"/>
                  <a:ext cx="281" cy="165"/>
                </a:xfrm>
                <a:prstGeom prst="roundRect">
                  <a:avLst>
                    <a:gd name="adj" fmla="val 6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19" name="AutoShape 23"/>
                <p:cNvSpPr>
                  <a:spLocks noChangeArrowheads="1"/>
                </p:cNvSpPr>
                <p:nvPr/>
              </p:nvSpPr>
              <p:spPr bwMode="auto">
                <a:xfrm>
                  <a:off x="781" y="2609"/>
                  <a:ext cx="283" cy="146"/>
                </a:xfrm>
                <a:prstGeom prst="roundRect">
                  <a:avLst>
                    <a:gd name="adj" fmla="val 6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a:solidFill>
                        <a:schemeClr val="tx1"/>
                      </a:solidFill>
                    </a:rPr>
                    <a:t>t=300</a:t>
                  </a:r>
                </a:p>
              </p:txBody>
            </p:sp>
          </p:grpSp>
        </p:grpSp>
      </p:grpSp>
      <p:grpSp>
        <p:nvGrpSpPr>
          <p:cNvPr id="29720" name="Group 24"/>
          <p:cNvGrpSpPr>
            <a:grpSpLocks/>
          </p:cNvGrpSpPr>
          <p:nvPr/>
        </p:nvGrpSpPr>
        <p:grpSpPr bwMode="auto">
          <a:xfrm>
            <a:off x="6324600" y="4876800"/>
            <a:ext cx="449263" cy="263525"/>
            <a:chOff x="752" y="3057"/>
            <a:chExt cx="283" cy="166"/>
          </a:xfrm>
        </p:grpSpPr>
        <p:sp>
          <p:nvSpPr>
            <p:cNvPr id="29721" name="AutoShape 25"/>
            <p:cNvSpPr>
              <a:spLocks noChangeArrowheads="1"/>
            </p:cNvSpPr>
            <p:nvPr/>
          </p:nvSpPr>
          <p:spPr bwMode="auto">
            <a:xfrm>
              <a:off x="752" y="3057"/>
              <a:ext cx="282" cy="166"/>
            </a:xfrm>
            <a:prstGeom prst="roundRect">
              <a:avLst>
                <a:gd name="adj" fmla="val 60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722" name="Group 26"/>
            <p:cNvGrpSpPr>
              <a:grpSpLocks/>
            </p:cNvGrpSpPr>
            <p:nvPr/>
          </p:nvGrpSpPr>
          <p:grpSpPr bwMode="auto">
            <a:xfrm>
              <a:off x="752" y="3057"/>
              <a:ext cx="283" cy="165"/>
              <a:chOff x="752" y="3057"/>
              <a:chExt cx="283" cy="165"/>
            </a:xfrm>
          </p:grpSpPr>
          <p:sp>
            <p:nvSpPr>
              <p:cNvPr id="29723" name="AutoShape 27"/>
              <p:cNvSpPr>
                <a:spLocks noChangeArrowheads="1"/>
              </p:cNvSpPr>
              <p:nvPr/>
            </p:nvSpPr>
            <p:spPr bwMode="auto">
              <a:xfrm>
                <a:off x="752" y="3057"/>
                <a:ext cx="281" cy="165"/>
              </a:xfrm>
              <a:prstGeom prst="roundRect">
                <a:avLst>
                  <a:gd name="adj" fmla="val 6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9724" name="Group 28"/>
              <p:cNvGrpSpPr>
                <a:grpSpLocks/>
              </p:cNvGrpSpPr>
              <p:nvPr/>
            </p:nvGrpSpPr>
            <p:grpSpPr bwMode="auto">
              <a:xfrm>
                <a:off x="752" y="3057"/>
                <a:ext cx="283" cy="165"/>
                <a:chOff x="752" y="3057"/>
                <a:chExt cx="283" cy="165"/>
              </a:xfrm>
            </p:grpSpPr>
            <p:sp>
              <p:nvSpPr>
                <p:cNvPr id="29725" name="AutoShape 29"/>
                <p:cNvSpPr>
                  <a:spLocks noChangeArrowheads="1"/>
                </p:cNvSpPr>
                <p:nvPr/>
              </p:nvSpPr>
              <p:spPr bwMode="auto">
                <a:xfrm>
                  <a:off x="752" y="3057"/>
                  <a:ext cx="281" cy="165"/>
                </a:xfrm>
                <a:prstGeom prst="roundRect">
                  <a:avLst>
                    <a:gd name="adj" fmla="val 6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26" name="AutoShape 30"/>
                <p:cNvSpPr>
                  <a:spLocks noChangeArrowheads="1"/>
                </p:cNvSpPr>
                <p:nvPr/>
              </p:nvSpPr>
              <p:spPr bwMode="auto">
                <a:xfrm>
                  <a:off x="752" y="3057"/>
                  <a:ext cx="283" cy="146"/>
                </a:xfrm>
                <a:prstGeom prst="roundRect">
                  <a:avLst>
                    <a:gd name="adj" fmla="val 6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a:solidFill>
                        <a:schemeClr val="tx1"/>
                      </a:solidFill>
                    </a:rPr>
                    <a:t>t=400</a:t>
                  </a:r>
                </a:p>
              </p:txBody>
            </p:sp>
          </p:grpSp>
        </p:grpSp>
      </p:grpSp>
      <p:pic>
        <p:nvPicPr>
          <p:cNvPr id="2972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4032250" cy="49244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9708" name="Text Box 12"/>
          <p:cNvSpPr txBox="1">
            <a:spLocks noChangeArrowheads="1"/>
          </p:cNvSpPr>
          <p:nvPr/>
        </p:nvSpPr>
        <p:spPr bwMode="auto">
          <a:xfrm>
            <a:off x="92075" y="1722437"/>
            <a:ext cx="593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buClr>
                <a:srgbClr val="000000"/>
              </a:buClr>
              <a:buSzPct val="100000"/>
              <a:buFont typeface="Times New Roman" charset="0"/>
              <a:buNone/>
            </a:pPr>
            <a:r>
              <a:rPr lang="en-GB" b="1" dirty="0">
                <a:solidFill>
                  <a:srgbClr val="FFFFFF"/>
                </a:solidFill>
              </a:rPr>
              <a:t>P(E)</a:t>
            </a:r>
          </a:p>
        </p:txBody>
      </p:sp>
      <p:sp>
        <p:nvSpPr>
          <p:cNvPr id="29729" name="Text Box 33"/>
          <p:cNvSpPr txBox="1">
            <a:spLocks noChangeArrowheads="1"/>
          </p:cNvSpPr>
          <p:nvPr/>
        </p:nvSpPr>
        <p:spPr bwMode="auto">
          <a:xfrm>
            <a:off x="2362200" y="6096000"/>
            <a:ext cx="106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buClr>
                <a:srgbClr val="000000"/>
              </a:buClr>
              <a:buSzPct val="100000"/>
              <a:buFont typeface="Times New Roman" charset="0"/>
              <a:buNone/>
            </a:pPr>
            <a:r>
              <a:rPr lang="en-GB" b="1">
                <a:solidFill>
                  <a:srgbClr val="0000FF"/>
                </a:solidFill>
              </a:rPr>
              <a:t>E (erg)</a:t>
            </a:r>
          </a:p>
        </p:txBody>
      </p:sp>
    </p:spTree>
    <p:extLst>
      <p:ext uri="{BB962C8B-B14F-4D97-AF65-F5344CB8AC3E}">
        <p14:creationId xmlns:p14="http://schemas.microsoft.com/office/powerpoint/2010/main" val="3253916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pic simulations on current sheet evolution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43678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1"/>
          <p:cNvGrpSpPr>
            <a:grpSpLocks/>
          </p:cNvGrpSpPr>
          <p:nvPr/>
        </p:nvGrpSpPr>
        <p:grpSpPr bwMode="auto">
          <a:xfrm>
            <a:off x="1179513" y="342900"/>
            <a:ext cx="7085012" cy="514350"/>
            <a:chOff x="743" y="216"/>
            <a:chExt cx="4463" cy="324"/>
          </a:xfrm>
        </p:grpSpPr>
        <p:sp>
          <p:nvSpPr>
            <p:cNvPr id="17410" name="AutoShape 2"/>
            <p:cNvSpPr>
              <a:spLocks noChangeArrowheads="1"/>
            </p:cNvSpPr>
            <p:nvPr/>
          </p:nvSpPr>
          <p:spPr bwMode="auto">
            <a:xfrm>
              <a:off x="743" y="216"/>
              <a:ext cx="4464" cy="325"/>
            </a:xfrm>
            <a:prstGeom prst="roundRect">
              <a:avLst>
                <a:gd name="adj" fmla="val 306"/>
              </a:avLst>
            </a:prstGeom>
            <a:solidFill>
              <a:srgbClr val="FF0000"/>
            </a:solidFill>
            <a:ln w="9360">
              <a:solidFill>
                <a:srgbClr val="000000"/>
              </a:solidFill>
              <a:round/>
              <a:headEnd/>
              <a:tailEnd/>
            </a:ln>
          </p:spPr>
          <p:txBody>
            <a:bodyPr wrap="none" anchor="ctr"/>
            <a:lstStyle/>
            <a:p>
              <a:endParaRPr lang="en-US"/>
            </a:p>
          </p:txBody>
        </p:sp>
        <p:grpSp>
          <p:nvGrpSpPr>
            <p:cNvPr id="17411" name="Group 3"/>
            <p:cNvGrpSpPr>
              <a:grpSpLocks/>
            </p:cNvGrpSpPr>
            <p:nvPr/>
          </p:nvGrpSpPr>
          <p:grpSpPr bwMode="auto">
            <a:xfrm>
              <a:off x="743" y="216"/>
              <a:ext cx="4459" cy="319"/>
              <a:chOff x="743" y="216"/>
              <a:chExt cx="4459" cy="319"/>
            </a:xfrm>
          </p:grpSpPr>
          <p:sp>
            <p:nvSpPr>
              <p:cNvPr id="17412" name="AutoShape 4"/>
              <p:cNvSpPr>
                <a:spLocks noChangeArrowheads="1"/>
              </p:cNvSpPr>
              <p:nvPr/>
            </p:nvSpPr>
            <p:spPr bwMode="auto">
              <a:xfrm>
                <a:off x="743" y="216"/>
                <a:ext cx="4460" cy="320"/>
              </a:xfrm>
              <a:prstGeom prst="roundRect">
                <a:avLst>
                  <a:gd name="adj" fmla="val 310"/>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413" name="Group 5"/>
              <p:cNvGrpSpPr>
                <a:grpSpLocks/>
              </p:cNvGrpSpPr>
              <p:nvPr/>
            </p:nvGrpSpPr>
            <p:grpSpPr bwMode="auto">
              <a:xfrm>
                <a:off x="743" y="216"/>
                <a:ext cx="4455" cy="315"/>
                <a:chOff x="743" y="216"/>
                <a:chExt cx="4455" cy="315"/>
              </a:xfrm>
            </p:grpSpPr>
            <p:sp>
              <p:nvSpPr>
                <p:cNvPr id="17414" name="AutoShape 6"/>
                <p:cNvSpPr>
                  <a:spLocks noChangeArrowheads="1"/>
                </p:cNvSpPr>
                <p:nvPr/>
              </p:nvSpPr>
              <p:spPr bwMode="auto">
                <a:xfrm>
                  <a:off x="743" y="216"/>
                  <a:ext cx="4456" cy="316"/>
                </a:xfrm>
                <a:prstGeom prst="roundRect">
                  <a:avLst>
                    <a:gd name="adj" fmla="val 315"/>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415" name="Group 7"/>
                <p:cNvGrpSpPr>
                  <a:grpSpLocks/>
                </p:cNvGrpSpPr>
                <p:nvPr/>
              </p:nvGrpSpPr>
              <p:grpSpPr bwMode="auto">
                <a:xfrm>
                  <a:off x="743" y="216"/>
                  <a:ext cx="4451" cy="313"/>
                  <a:chOff x="743" y="216"/>
                  <a:chExt cx="4451" cy="313"/>
                </a:xfrm>
              </p:grpSpPr>
              <p:sp>
                <p:nvSpPr>
                  <p:cNvPr id="17416" name="AutoShape 8"/>
                  <p:cNvSpPr>
                    <a:spLocks noChangeArrowheads="1"/>
                  </p:cNvSpPr>
                  <p:nvPr/>
                </p:nvSpPr>
                <p:spPr bwMode="auto">
                  <a:xfrm>
                    <a:off x="743" y="216"/>
                    <a:ext cx="4452" cy="314"/>
                  </a:xfrm>
                  <a:prstGeom prst="roundRect">
                    <a:avLst>
                      <a:gd name="adj" fmla="val 315"/>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417" name="Group 9"/>
                  <p:cNvGrpSpPr>
                    <a:grpSpLocks/>
                  </p:cNvGrpSpPr>
                  <p:nvPr/>
                </p:nvGrpSpPr>
                <p:grpSpPr bwMode="auto">
                  <a:xfrm>
                    <a:off x="743" y="216"/>
                    <a:ext cx="4448" cy="311"/>
                    <a:chOff x="743" y="216"/>
                    <a:chExt cx="4448" cy="311"/>
                  </a:xfrm>
                </p:grpSpPr>
                <p:sp>
                  <p:nvSpPr>
                    <p:cNvPr id="17418" name="AutoShape 10"/>
                    <p:cNvSpPr>
                      <a:spLocks noChangeArrowheads="1"/>
                    </p:cNvSpPr>
                    <p:nvPr/>
                  </p:nvSpPr>
                  <p:spPr bwMode="auto">
                    <a:xfrm>
                      <a:off x="743" y="216"/>
                      <a:ext cx="4449" cy="312"/>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419" name="Group 11"/>
                    <p:cNvGrpSpPr>
                      <a:grpSpLocks/>
                    </p:cNvGrpSpPr>
                    <p:nvPr/>
                  </p:nvGrpSpPr>
                  <p:grpSpPr bwMode="auto">
                    <a:xfrm>
                      <a:off x="743" y="216"/>
                      <a:ext cx="4446" cy="310"/>
                      <a:chOff x="743" y="216"/>
                      <a:chExt cx="4446" cy="310"/>
                    </a:xfrm>
                  </p:grpSpPr>
                  <p:sp>
                    <p:nvSpPr>
                      <p:cNvPr id="17420" name="AutoShape 12"/>
                      <p:cNvSpPr>
                        <a:spLocks noChangeArrowheads="1"/>
                      </p:cNvSpPr>
                      <p:nvPr/>
                    </p:nvSpPr>
                    <p:spPr bwMode="auto">
                      <a:xfrm>
                        <a:off x="743" y="216"/>
                        <a:ext cx="4447" cy="311"/>
                      </a:xfrm>
                      <a:prstGeom prst="roundRect">
                        <a:avLst>
                          <a:gd name="adj" fmla="val 319"/>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421" name="Group 13"/>
                      <p:cNvGrpSpPr>
                        <a:grpSpLocks/>
                      </p:cNvGrpSpPr>
                      <p:nvPr/>
                    </p:nvGrpSpPr>
                    <p:grpSpPr bwMode="auto">
                      <a:xfrm>
                        <a:off x="743" y="216"/>
                        <a:ext cx="4446" cy="309"/>
                        <a:chOff x="743" y="216"/>
                        <a:chExt cx="4446" cy="309"/>
                      </a:xfrm>
                    </p:grpSpPr>
                    <p:sp>
                      <p:nvSpPr>
                        <p:cNvPr id="17422" name="AutoShape 14"/>
                        <p:cNvSpPr>
                          <a:spLocks noChangeArrowheads="1"/>
                        </p:cNvSpPr>
                        <p:nvPr/>
                      </p:nvSpPr>
                      <p:spPr bwMode="auto">
                        <a:xfrm>
                          <a:off x="743" y="216"/>
                          <a:ext cx="4447" cy="310"/>
                        </a:xfrm>
                        <a:prstGeom prst="roundRect">
                          <a:avLst>
                            <a:gd name="adj" fmla="val 3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23" name="AutoShape 15"/>
                        <p:cNvSpPr>
                          <a:spLocks noChangeArrowheads="1"/>
                        </p:cNvSpPr>
                        <p:nvPr/>
                      </p:nvSpPr>
                      <p:spPr bwMode="auto">
                        <a:xfrm>
                          <a:off x="743" y="216"/>
                          <a:ext cx="4446" cy="310"/>
                        </a:xfrm>
                        <a:prstGeom prst="roundRect">
                          <a:avLst>
                            <a:gd name="adj" fmla="val 3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FFFF00"/>
                              </a:solidFill>
                              <a:effectLst>
                                <a:outerShdw blurRad="38100" dist="38100" dir="2700000" algn="tl">
                                  <a:srgbClr val="DDDDDD"/>
                                </a:outerShdw>
                              </a:effectLst>
                            </a:rPr>
                            <a:t>Kinetic energy distribution function of electrons </a:t>
                          </a:r>
                        </a:p>
                      </p:txBody>
                    </p:sp>
                  </p:grpSp>
                </p:grpSp>
              </p:grpSp>
            </p:grpSp>
          </p:grpSp>
        </p:grpSp>
      </p:grpSp>
      <p:pic>
        <p:nvPicPr>
          <p:cNvPr id="174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133475"/>
            <a:ext cx="4510087" cy="54800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17425" name="Group 17"/>
          <p:cNvGrpSpPr>
            <a:grpSpLocks/>
          </p:cNvGrpSpPr>
          <p:nvPr/>
        </p:nvGrpSpPr>
        <p:grpSpPr bwMode="auto">
          <a:xfrm>
            <a:off x="227013" y="2811463"/>
            <a:ext cx="584200" cy="449262"/>
            <a:chOff x="143" y="1771"/>
            <a:chExt cx="368" cy="283"/>
          </a:xfrm>
        </p:grpSpPr>
        <p:sp>
          <p:nvSpPr>
            <p:cNvPr id="17426" name="AutoShape 18"/>
            <p:cNvSpPr>
              <a:spLocks noChangeArrowheads="1"/>
            </p:cNvSpPr>
            <p:nvPr/>
          </p:nvSpPr>
          <p:spPr bwMode="auto">
            <a:xfrm>
              <a:off x="143" y="1771"/>
              <a:ext cx="369" cy="284"/>
            </a:xfrm>
            <a:prstGeom prst="roundRect">
              <a:avLst>
                <a:gd name="adj" fmla="val 35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27" name="Group 19"/>
            <p:cNvGrpSpPr>
              <a:grpSpLocks/>
            </p:cNvGrpSpPr>
            <p:nvPr/>
          </p:nvGrpSpPr>
          <p:grpSpPr bwMode="auto">
            <a:xfrm>
              <a:off x="143" y="1771"/>
              <a:ext cx="364" cy="279"/>
              <a:chOff x="143" y="1771"/>
              <a:chExt cx="364" cy="279"/>
            </a:xfrm>
          </p:grpSpPr>
          <p:sp>
            <p:nvSpPr>
              <p:cNvPr id="17428" name="AutoShape 20"/>
              <p:cNvSpPr>
                <a:spLocks noChangeArrowheads="1"/>
              </p:cNvSpPr>
              <p:nvPr/>
            </p:nvSpPr>
            <p:spPr bwMode="auto">
              <a:xfrm>
                <a:off x="143" y="1771"/>
                <a:ext cx="365" cy="280"/>
              </a:xfrm>
              <a:prstGeom prst="roundRect">
                <a:avLst>
                  <a:gd name="adj" fmla="val 3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29" name="Group 21"/>
              <p:cNvGrpSpPr>
                <a:grpSpLocks/>
              </p:cNvGrpSpPr>
              <p:nvPr/>
            </p:nvGrpSpPr>
            <p:grpSpPr bwMode="auto">
              <a:xfrm>
                <a:off x="143" y="1771"/>
                <a:ext cx="361" cy="276"/>
                <a:chOff x="143" y="1771"/>
                <a:chExt cx="361" cy="276"/>
              </a:xfrm>
            </p:grpSpPr>
            <p:sp>
              <p:nvSpPr>
                <p:cNvPr id="17430" name="AutoShape 22"/>
                <p:cNvSpPr>
                  <a:spLocks noChangeArrowheads="1"/>
                </p:cNvSpPr>
                <p:nvPr/>
              </p:nvSpPr>
              <p:spPr bwMode="auto">
                <a:xfrm>
                  <a:off x="143" y="1771"/>
                  <a:ext cx="362" cy="277"/>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31" name="Group 23"/>
                <p:cNvGrpSpPr>
                  <a:grpSpLocks/>
                </p:cNvGrpSpPr>
                <p:nvPr/>
              </p:nvGrpSpPr>
              <p:grpSpPr bwMode="auto">
                <a:xfrm>
                  <a:off x="143" y="1771"/>
                  <a:ext cx="359" cy="275"/>
                  <a:chOff x="143" y="1771"/>
                  <a:chExt cx="359" cy="275"/>
                </a:xfrm>
              </p:grpSpPr>
              <p:sp>
                <p:nvSpPr>
                  <p:cNvPr id="17432" name="AutoShape 24"/>
                  <p:cNvSpPr>
                    <a:spLocks noChangeArrowheads="1"/>
                  </p:cNvSpPr>
                  <p:nvPr/>
                </p:nvSpPr>
                <p:spPr bwMode="auto">
                  <a:xfrm>
                    <a:off x="143" y="1771"/>
                    <a:ext cx="360" cy="276"/>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33" name="Group 25"/>
                  <p:cNvGrpSpPr>
                    <a:grpSpLocks/>
                  </p:cNvGrpSpPr>
                  <p:nvPr/>
                </p:nvGrpSpPr>
                <p:grpSpPr bwMode="auto">
                  <a:xfrm>
                    <a:off x="143" y="1771"/>
                    <a:ext cx="358" cy="274"/>
                    <a:chOff x="143" y="1771"/>
                    <a:chExt cx="358" cy="274"/>
                  </a:xfrm>
                </p:grpSpPr>
                <p:sp>
                  <p:nvSpPr>
                    <p:cNvPr id="17434" name="AutoShape 26"/>
                    <p:cNvSpPr>
                      <a:spLocks noChangeArrowheads="1"/>
                    </p:cNvSpPr>
                    <p:nvPr/>
                  </p:nvSpPr>
                  <p:spPr bwMode="auto">
                    <a:xfrm>
                      <a:off x="143" y="1771"/>
                      <a:ext cx="359" cy="275"/>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35" name="Group 27"/>
                    <p:cNvGrpSpPr>
                      <a:grpSpLocks/>
                    </p:cNvGrpSpPr>
                    <p:nvPr/>
                  </p:nvGrpSpPr>
                  <p:grpSpPr bwMode="auto">
                    <a:xfrm>
                      <a:off x="143" y="1771"/>
                      <a:ext cx="358" cy="273"/>
                      <a:chOff x="143" y="1771"/>
                      <a:chExt cx="358" cy="273"/>
                    </a:xfrm>
                  </p:grpSpPr>
                  <p:sp>
                    <p:nvSpPr>
                      <p:cNvPr id="17436" name="AutoShape 28"/>
                      <p:cNvSpPr>
                        <a:spLocks noChangeArrowheads="1"/>
                      </p:cNvSpPr>
                      <p:nvPr/>
                    </p:nvSpPr>
                    <p:spPr bwMode="auto">
                      <a:xfrm>
                        <a:off x="143" y="1771"/>
                        <a:ext cx="359" cy="274"/>
                      </a:xfrm>
                      <a:prstGeom prst="roundRect">
                        <a:avLst>
                          <a:gd name="adj" fmla="val 3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37" name="AutoShape 29"/>
                      <p:cNvSpPr>
                        <a:spLocks noChangeArrowheads="1"/>
                      </p:cNvSpPr>
                      <p:nvPr/>
                    </p:nvSpPr>
                    <p:spPr bwMode="auto">
                      <a:xfrm>
                        <a:off x="143" y="1771"/>
                        <a:ext cx="359" cy="273"/>
                      </a:xfrm>
                      <a:prstGeom prst="roundRect">
                        <a:avLst>
                          <a:gd name="adj" fmla="val 3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FF"/>
                            </a:solidFill>
                          </a:rPr>
                          <a:t>P(E</a:t>
                        </a:r>
                        <a:r>
                          <a:rPr lang="en-GB" sz="1200" b="1">
                            <a:solidFill>
                              <a:srgbClr val="0000FF"/>
                            </a:solidFill>
                          </a:rPr>
                          <a:t>k</a:t>
                        </a:r>
                        <a:r>
                          <a:rPr lang="en-GB" b="1">
                            <a:solidFill>
                              <a:srgbClr val="0000FF"/>
                            </a:solidFill>
                          </a:rPr>
                          <a:t>)</a:t>
                        </a:r>
                      </a:p>
                    </p:txBody>
                  </p:sp>
                </p:grpSp>
              </p:grpSp>
            </p:grpSp>
          </p:grpSp>
        </p:grpSp>
      </p:grpSp>
      <p:grpSp>
        <p:nvGrpSpPr>
          <p:cNvPr id="17438" name="Group 30"/>
          <p:cNvGrpSpPr>
            <a:grpSpLocks/>
          </p:cNvGrpSpPr>
          <p:nvPr/>
        </p:nvGrpSpPr>
        <p:grpSpPr bwMode="auto">
          <a:xfrm>
            <a:off x="2473325" y="6169025"/>
            <a:ext cx="898525" cy="511175"/>
            <a:chOff x="1558" y="3886"/>
            <a:chExt cx="566" cy="322"/>
          </a:xfrm>
        </p:grpSpPr>
        <p:sp>
          <p:nvSpPr>
            <p:cNvPr id="17439" name="AutoShape 31"/>
            <p:cNvSpPr>
              <a:spLocks noChangeArrowheads="1"/>
            </p:cNvSpPr>
            <p:nvPr/>
          </p:nvSpPr>
          <p:spPr bwMode="auto">
            <a:xfrm>
              <a:off x="1558" y="3886"/>
              <a:ext cx="567" cy="295"/>
            </a:xfrm>
            <a:prstGeom prst="roundRect">
              <a:avLst>
                <a:gd name="adj" fmla="val 33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40" name="Group 32"/>
            <p:cNvGrpSpPr>
              <a:grpSpLocks/>
            </p:cNvGrpSpPr>
            <p:nvPr/>
          </p:nvGrpSpPr>
          <p:grpSpPr bwMode="auto">
            <a:xfrm>
              <a:off x="1558" y="3886"/>
              <a:ext cx="562" cy="322"/>
              <a:chOff x="1558" y="3886"/>
              <a:chExt cx="562" cy="322"/>
            </a:xfrm>
          </p:grpSpPr>
          <p:sp>
            <p:nvSpPr>
              <p:cNvPr id="17441" name="AutoShape 33"/>
              <p:cNvSpPr>
                <a:spLocks noChangeArrowheads="1"/>
              </p:cNvSpPr>
              <p:nvPr/>
            </p:nvSpPr>
            <p:spPr bwMode="auto">
              <a:xfrm>
                <a:off x="1558" y="3886"/>
                <a:ext cx="563" cy="323"/>
              </a:xfrm>
              <a:prstGeom prst="roundRect">
                <a:avLst>
                  <a:gd name="adj" fmla="val 3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42" name="Group 34"/>
              <p:cNvGrpSpPr>
                <a:grpSpLocks/>
              </p:cNvGrpSpPr>
              <p:nvPr/>
            </p:nvGrpSpPr>
            <p:grpSpPr bwMode="auto">
              <a:xfrm>
                <a:off x="1558" y="3886"/>
                <a:ext cx="559" cy="319"/>
                <a:chOff x="1558" y="3886"/>
                <a:chExt cx="559" cy="319"/>
              </a:xfrm>
            </p:grpSpPr>
            <p:sp>
              <p:nvSpPr>
                <p:cNvPr id="17443" name="AutoShape 35"/>
                <p:cNvSpPr>
                  <a:spLocks noChangeArrowheads="1"/>
                </p:cNvSpPr>
                <p:nvPr/>
              </p:nvSpPr>
              <p:spPr bwMode="auto">
                <a:xfrm>
                  <a:off x="1558" y="3886"/>
                  <a:ext cx="560" cy="320"/>
                </a:xfrm>
                <a:prstGeom prst="roundRect">
                  <a:avLst>
                    <a:gd name="adj" fmla="val 3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44" name="Group 36"/>
                <p:cNvGrpSpPr>
                  <a:grpSpLocks/>
                </p:cNvGrpSpPr>
                <p:nvPr/>
              </p:nvGrpSpPr>
              <p:grpSpPr bwMode="auto">
                <a:xfrm>
                  <a:off x="1558" y="3886"/>
                  <a:ext cx="557" cy="319"/>
                  <a:chOff x="1558" y="3886"/>
                  <a:chExt cx="557" cy="319"/>
                </a:xfrm>
              </p:grpSpPr>
              <p:sp>
                <p:nvSpPr>
                  <p:cNvPr id="17445" name="AutoShape 37"/>
                  <p:cNvSpPr>
                    <a:spLocks noChangeArrowheads="1"/>
                  </p:cNvSpPr>
                  <p:nvPr/>
                </p:nvSpPr>
                <p:spPr bwMode="auto">
                  <a:xfrm>
                    <a:off x="1558" y="3886"/>
                    <a:ext cx="558" cy="320"/>
                  </a:xfrm>
                  <a:prstGeom prst="roundRect">
                    <a:avLst>
                      <a:gd name="adj" fmla="val 3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46" name="Group 38"/>
                  <p:cNvGrpSpPr>
                    <a:grpSpLocks/>
                  </p:cNvGrpSpPr>
                  <p:nvPr/>
                </p:nvGrpSpPr>
                <p:grpSpPr bwMode="auto">
                  <a:xfrm>
                    <a:off x="1558" y="3886"/>
                    <a:ext cx="556" cy="316"/>
                    <a:chOff x="1558" y="3886"/>
                    <a:chExt cx="556" cy="316"/>
                  </a:xfrm>
                </p:grpSpPr>
                <p:sp>
                  <p:nvSpPr>
                    <p:cNvPr id="17447" name="AutoShape 39"/>
                    <p:cNvSpPr>
                      <a:spLocks noChangeArrowheads="1"/>
                    </p:cNvSpPr>
                    <p:nvPr/>
                  </p:nvSpPr>
                  <p:spPr bwMode="auto">
                    <a:xfrm>
                      <a:off x="1558" y="3886"/>
                      <a:ext cx="557" cy="317"/>
                    </a:xfrm>
                    <a:prstGeom prst="roundRect">
                      <a:avLst>
                        <a:gd name="adj" fmla="val 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48" name="Group 40"/>
                    <p:cNvGrpSpPr>
                      <a:grpSpLocks/>
                    </p:cNvGrpSpPr>
                    <p:nvPr/>
                  </p:nvGrpSpPr>
                  <p:grpSpPr bwMode="auto">
                    <a:xfrm>
                      <a:off x="1558" y="3886"/>
                      <a:ext cx="556" cy="315"/>
                      <a:chOff x="1558" y="3886"/>
                      <a:chExt cx="556" cy="315"/>
                    </a:xfrm>
                  </p:grpSpPr>
                  <p:sp>
                    <p:nvSpPr>
                      <p:cNvPr id="17449" name="AutoShape 41"/>
                      <p:cNvSpPr>
                        <a:spLocks noChangeArrowheads="1"/>
                      </p:cNvSpPr>
                      <p:nvPr/>
                    </p:nvSpPr>
                    <p:spPr bwMode="auto">
                      <a:xfrm>
                        <a:off x="1558" y="3886"/>
                        <a:ext cx="557" cy="316"/>
                      </a:xfrm>
                      <a:prstGeom prst="roundRect">
                        <a:avLst>
                          <a:gd name="adj" fmla="val 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50" name="AutoShape 42"/>
                      <p:cNvSpPr>
                        <a:spLocks noChangeArrowheads="1"/>
                      </p:cNvSpPr>
                      <p:nvPr/>
                    </p:nvSpPr>
                    <p:spPr bwMode="auto">
                      <a:xfrm>
                        <a:off x="1558" y="3886"/>
                        <a:ext cx="557" cy="316"/>
                      </a:xfrm>
                      <a:prstGeom prst="roundRect">
                        <a:avLst>
                          <a:gd name="adj" fmla="val 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FF"/>
                            </a:solidFill>
                          </a:rPr>
                          <a:t>E</a:t>
                        </a:r>
                        <a:r>
                          <a:rPr lang="en-GB" sz="1200" b="1">
                            <a:solidFill>
                              <a:srgbClr val="0000FF"/>
                            </a:solidFill>
                          </a:rPr>
                          <a:t>k</a:t>
                        </a:r>
                        <a:r>
                          <a:rPr lang="en-GB" b="1">
                            <a:solidFill>
                              <a:srgbClr val="0000FF"/>
                            </a:solidFill>
                          </a:rPr>
                          <a:t> (keV)</a:t>
                        </a:r>
                      </a:p>
                    </p:txBody>
                  </p:sp>
                </p:grpSp>
              </p:grpSp>
            </p:grpSp>
          </p:grpSp>
        </p:grpSp>
      </p:grpSp>
      <p:pic>
        <p:nvPicPr>
          <p:cNvPr id="1745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1209675"/>
            <a:ext cx="3675063" cy="53975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17452" name="Group 44"/>
          <p:cNvGrpSpPr>
            <a:grpSpLocks/>
          </p:cNvGrpSpPr>
          <p:nvPr/>
        </p:nvGrpSpPr>
        <p:grpSpPr bwMode="auto">
          <a:xfrm>
            <a:off x="6648450" y="6132513"/>
            <a:ext cx="898525" cy="511175"/>
            <a:chOff x="4188" y="3863"/>
            <a:chExt cx="566" cy="322"/>
          </a:xfrm>
        </p:grpSpPr>
        <p:sp>
          <p:nvSpPr>
            <p:cNvPr id="17453" name="AutoShape 45"/>
            <p:cNvSpPr>
              <a:spLocks noChangeArrowheads="1"/>
            </p:cNvSpPr>
            <p:nvPr/>
          </p:nvSpPr>
          <p:spPr bwMode="auto">
            <a:xfrm>
              <a:off x="4188" y="3863"/>
              <a:ext cx="567" cy="295"/>
            </a:xfrm>
            <a:prstGeom prst="roundRect">
              <a:avLst>
                <a:gd name="adj" fmla="val 33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54" name="Group 46"/>
            <p:cNvGrpSpPr>
              <a:grpSpLocks/>
            </p:cNvGrpSpPr>
            <p:nvPr/>
          </p:nvGrpSpPr>
          <p:grpSpPr bwMode="auto">
            <a:xfrm>
              <a:off x="4188" y="3863"/>
              <a:ext cx="562" cy="322"/>
              <a:chOff x="4188" y="3863"/>
              <a:chExt cx="562" cy="322"/>
            </a:xfrm>
          </p:grpSpPr>
          <p:sp>
            <p:nvSpPr>
              <p:cNvPr id="17455" name="AutoShape 47"/>
              <p:cNvSpPr>
                <a:spLocks noChangeArrowheads="1"/>
              </p:cNvSpPr>
              <p:nvPr/>
            </p:nvSpPr>
            <p:spPr bwMode="auto">
              <a:xfrm>
                <a:off x="4188" y="3863"/>
                <a:ext cx="563" cy="323"/>
              </a:xfrm>
              <a:prstGeom prst="roundRect">
                <a:avLst>
                  <a:gd name="adj" fmla="val 3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56" name="Group 48"/>
              <p:cNvGrpSpPr>
                <a:grpSpLocks/>
              </p:cNvGrpSpPr>
              <p:nvPr/>
            </p:nvGrpSpPr>
            <p:grpSpPr bwMode="auto">
              <a:xfrm>
                <a:off x="4188" y="3863"/>
                <a:ext cx="559" cy="319"/>
                <a:chOff x="4188" y="3863"/>
                <a:chExt cx="559" cy="319"/>
              </a:xfrm>
            </p:grpSpPr>
            <p:sp>
              <p:nvSpPr>
                <p:cNvPr id="17457" name="AutoShape 49"/>
                <p:cNvSpPr>
                  <a:spLocks noChangeArrowheads="1"/>
                </p:cNvSpPr>
                <p:nvPr/>
              </p:nvSpPr>
              <p:spPr bwMode="auto">
                <a:xfrm>
                  <a:off x="4188" y="3863"/>
                  <a:ext cx="560" cy="320"/>
                </a:xfrm>
                <a:prstGeom prst="roundRect">
                  <a:avLst>
                    <a:gd name="adj" fmla="val 3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58" name="Group 50"/>
                <p:cNvGrpSpPr>
                  <a:grpSpLocks/>
                </p:cNvGrpSpPr>
                <p:nvPr/>
              </p:nvGrpSpPr>
              <p:grpSpPr bwMode="auto">
                <a:xfrm>
                  <a:off x="4188" y="3863"/>
                  <a:ext cx="557" cy="317"/>
                  <a:chOff x="4188" y="3863"/>
                  <a:chExt cx="557" cy="317"/>
                </a:xfrm>
              </p:grpSpPr>
              <p:sp>
                <p:nvSpPr>
                  <p:cNvPr id="17459" name="AutoShape 51"/>
                  <p:cNvSpPr>
                    <a:spLocks noChangeArrowheads="1"/>
                  </p:cNvSpPr>
                  <p:nvPr/>
                </p:nvSpPr>
                <p:spPr bwMode="auto">
                  <a:xfrm>
                    <a:off x="4188" y="3863"/>
                    <a:ext cx="558" cy="318"/>
                  </a:xfrm>
                  <a:prstGeom prst="roundRect">
                    <a:avLst>
                      <a:gd name="adj" fmla="val 3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60" name="Group 52"/>
                  <p:cNvGrpSpPr>
                    <a:grpSpLocks/>
                  </p:cNvGrpSpPr>
                  <p:nvPr/>
                </p:nvGrpSpPr>
                <p:grpSpPr bwMode="auto">
                  <a:xfrm>
                    <a:off x="4189" y="3863"/>
                    <a:ext cx="556" cy="315"/>
                    <a:chOff x="4189" y="3863"/>
                    <a:chExt cx="556" cy="315"/>
                  </a:xfrm>
                </p:grpSpPr>
                <p:sp>
                  <p:nvSpPr>
                    <p:cNvPr id="17461" name="AutoShape 53"/>
                    <p:cNvSpPr>
                      <a:spLocks noChangeArrowheads="1"/>
                    </p:cNvSpPr>
                    <p:nvPr/>
                  </p:nvSpPr>
                  <p:spPr bwMode="auto">
                    <a:xfrm>
                      <a:off x="4189" y="3863"/>
                      <a:ext cx="557" cy="316"/>
                    </a:xfrm>
                    <a:prstGeom prst="roundRect">
                      <a:avLst>
                        <a:gd name="adj" fmla="val 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7462" name="Group 54"/>
                    <p:cNvGrpSpPr>
                      <a:grpSpLocks/>
                    </p:cNvGrpSpPr>
                    <p:nvPr/>
                  </p:nvGrpSpPr>
                  <p:grpSpPr bwMode="auto">
                    <a:xfrm>
                      <a:off x="4189" y="3863"/>
                      <a:ext cx="556" cy="315"/>
                      <a:chOff x="4189" y="3863"/>
                      <a:chExt cx="556" cy="315"/>
                    </a:xfrm>
                  </p:grpSpPr>
                  <p:sp>
                    <p:nvSpPr>
                      <p:cNvPr id="17463" name="AutoShape 55"/>
                      <p:cNvSpPr>
                        <a:spLocks noChangeArrowheads="1"/>
                      </p:cNvSpPr>
                      <p:nvPr/>
                    </p:nvSpPr>
                    <p:spPr bwMode="auto">
                      <a:xfrm>
                        <a:off x="4189" y="3863"/>
                        <a:ext cx="557" cy="316"/>
                      </a:xfrm>
                      <a:prstGeom prst="roundRect">
                        <a:avLst>
                          <a:gd name="adj" fmla="val 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64" name="AutoShape 56"/>
                      <p:cNvSpPr>
                        <a:spLocks noChangeArrowheads="1"/>
                      </p:cNvSpPr>
                      <p:nvPr/>
                    </p:nvSpPr>
                    <p:spPr bwMode="auto">
                      <a:xfrm>
                        <a:off x="4189" y="3863"/>
                        <a:ext cx="557" cy="315"/>
                      </a:xfrm>
                      <a:prstGeom prst="roundRect">
                        <a:avLst>
                          <a:gd name="adj" fmla="val 31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FF"/>
                            </a:solidFill>
                          </a:rPr>
                          <a:t>E</a:t>
                        </a:r>
                        <a:r>
                          <a:rPr lang="en-GB" sz="1200" b="1">
                            <a:solidFill>
                              <a:srgbClr val="0000FF"/>
                            </a:solidFill>
                          </a:rPr>
                          <a:t>k</a:t>
                        </a:r>
                        <a:r>
                          <a:rPr lang="en-GB" b="1">
                            <a:solidFill>
                              <a:srgbClr val="0000FF"/>
                            </a:solidFill>
                          </a:rPr>
                          <a:t> (keV)</a:t>
                        </a:r>
                      </a:p>
                    </p:txBody>
                  </p:sp>
                </p:grpSp>
              </p:grpSp>
            </p:grpSp>
          </p:grpSp>
        </p:grpSp>
      </p:grpSp>
      <p:sp>
        <p:nvSpPr>
          <p:cNvPr id="17465" name="Text Box 57"/>
          <p:cNvSpPr txBox="1">
            <a:spLocks noChangeArrowheads="1"/>
          </p:cNvSpPr>
          <p:nvPr/>
        </p:nvSpPr>
        <p:spPr bwMode="auto">
          <a:xfrm>
            <a:off x="2092325" y="1000125"/>
            <a:ext cx="1546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buClr>
                <a:srgbClr val="000000"/>
              </a:buClr>
              <a:buSzPct val="100000"/>
              <a:buFont typeface="Times New Roman" charset="0"/>
              <a:buNone/>
            </a:pPr>
            <a:r>
              <a:rPr lang="en-GB"/>
              <a:t>t=50 </a:t>
            </a:r>
            <a:r>
              <a:rPr lang="en-GB">
                <a:latin typeface="Avant Garde Gothic" charset="0"/>
              </a:rPr>
              <a:t>T</a:t>
            </a:r>
            <a:r>
              <a:rPr lang="en-GB" sz="1200"/>
              <a:t>A</a:t>
            </a:r>
          </a:p>
        </p:txBody>
      </p:sp>
      <p:grpSp>
        <p:nvGrpSpPr>
          <p:cNvPr id="17466" name="Group 58"/>
          <p:cNvGrpSpPr>
            <a:grpSpLocks/>
          </p:cNvGrpSpPr>
          <p:nvPr/>
        </p:nvGrpSpPr>
        <p:grpSpPr bwMode="auto">
          <a:xfrm>
            <a:off x="6354763" y="936625"/>
            <a:ext cx="1130300" cy="458788"/>
            <a:chOff x="4003" y="590"/>
            <a:chExt cx="712" cy="289"/>
          </a:xfrm>
        </p:grpSpPr>
        <p:sp>
          <p:nvSpPr>
            <p:cNvPr id="17467" name="AutoShape 59"/>
            <p:cNvSpPr>
              <a:spLocks noChangeArrowheads="1"/>
            </p:cNvSpPr>
            <p:nvPr/>
          </p:nvSpPr>
          <p:spPr bwMode="auto">
            <a:xfrm>
              <a:off x="4003" y="590"/>
              <a:ext cx="713" cy="29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68" name="AutoShape 60"/>
            <p:cNvSpPr>
              <a:spLocks noChangeArrowheads="1"/>
            </p:cNvSpPr>
            <p:nvPr/>
          </p:nvSpPr>
          <p:spPr bwMode="auto">
            <a:xfrm>
              <a:off x="4003" y="590"/>
              <a:ext cx="713" cy="290"/>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chemeClr val="tx1"/>
                  </a:solidFill>
                </a:rPr>
                <a:t>T=400 </a:t>
              </a:r>
              <a:r>
                <a:rPr lang="en-GB">
                  <a:solidFill>
                    <a:schemeClr val="tx1"/>
                  </a:solidFill>
                  <a:latin typeface="Avant Garde Gothic" charset="0"/>
                </a:rPr>
                <a:t>T</a:t>
              </a:r>
              <a:r>
                <a:rPr lang="en-GB" sz="1200">
                  <a:solidFill>
                    <a:schemeClr val="tx1"/>
                  </a:solidFill>
                </a:rPr>
                <a:t>A</a:t>
              </a:r>
            </a:p>
          </p:txBody>
        </p:sp>
      </p:grpSp>
      <p:pic>
        <p:nvPicPr>
          <p:cNvPr id="2" name="Picture 1"/>
          <p:cNvPicPr>
            <a:picLocks noChangeAspect="1"/>
          </p:cNvPicPr>
          <p:nvPr/>
        </p:nvPicPr>
        <p:blipFill>
          <a:blip r:embed="rId5"/>
          <a:stretch>
            <a:fillRect/>
          </a:stretch>
        </p:blipFill>
        <p:spPr>
          <a:xfrm>
            <a:off x="0" y="0"/>
            <a:ext cx="9144000" cy="6858000"/>
          </a:xfrm>
          <a:prstGeom prst="rect">
            <a:avLst/>
          </a:prstGeom>
        </p:spPr>
      </p:pic>
      <p:pic>
        <p:nvPicPr>
          <p:cNvPr id="3" name="Picture 2"/>
          <p:cNvPicPr>
            <a:picLocks noChangeAspect="1"/>
          </p:cNvPicPr>
          <p:nvPr/>
        </p:nvPicPr>
        <p:blipFill>
          <a:blip r:embed="rId6"/>
          <a:stretch>
            <a:fillRect/>
          </a:stretch>
        </p:blipFill>
        <p:spPr>
          <a:xfrm>
            <a:off x="-264597" y="342900"/>
            <a:ext cx="9144000" cy="6858000"/>
          </a:xfrm>
          <a:prstGeom prst="rect">
            <a:avLst/>
          </a:prstGeom>
        </p:spPr>
      </p:pic>
    </p:spTree>
    <p:extLst>
      <p:ext uri="{BB962C8B-B14F-4D97-AF65-F5344CB8AC3E}">
        <p14:creationId xmlns:p14="http://schemas.microsoft.com/office/powerpoint/2010/main" val="2436895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Gyrokinetic</a:t>
            </a:r>
            <a:r>
              <a:rPr lang="en-US" dirty="0" smtClean="0"/>
              <a:t> simulations of current sheets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81652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20" y="193358"/>
            <a:ext cx="8229600" cy="1143000"/>
          </a:xfrm>
        </p:spPr>
        <p:txBody>
          <a:bodyPr>
            <a:noAutofit/>
          </a:bodyPr>
          <a:lstStyle/>
          <a:p>
            <a:r>
              <a:rPr lang="en-US" sz="3200" dirty="0" smtClean="0"/>
              <a:t>In how many natural systems the interplay between turbulence and reconnection is active?</a:t>
            </a:r>
            <a:endParaRPr lang="en-US" sz="3200" dirty="0"/>
          </a:p>
        </p:txBody>
      </p:sp>
      <p:sp>
        <p:nvSpPr>
          <p:cNvPr id="3" name="Content Placeholder 2"/>
          <p:cNvSpPr>
            <a:spLocks noGrp="1"/>
          </p:cNvSpPr>
          <p:nvPr>
            <p:ph idx="1"/>
          </p:nvPr>
        </p:nvSpPr>
        <p:spPr/>
        <p:txBody>
          <a:bodyPr>
            <a:normAutofit lnSpcReduction="10000"/>
          </a:bodyPr>
          <a:lstStyle/>
          <a:p>
            <a:r>
              <a:rPr lang="en-US" dirty="0" smtClean="0">
                <a:solidFill>
                  <a:schemeClr val="accent2"/>
                </a:solidFill>
              </a:rPr>
              <a:t>Convection zone </a:t>
            </a:r>
            <a:r>
              <a:rPr lang="en-US" dirty="0" smtClean="0"/>
              <a:t>in stars and the solar atmosphere, where coronal heating, flares and Coronal Mass Ejections are the observational consequences</a:t>
            </a:r>
          </a:p>
          <a:p>
            <a:r>
              <a:rPr lang="en-US" dirty="0" smtClean="0">
                <a:solidFill>
                  <a:srgbClr val="C0504D"/>
                </a:solidFill>
              </a:rPr>
              <a:t>Solar wind </a:t>
            </a:r>
            <a:r>
              <a:rPr lang="en-US" dirty="0" smtClean="0"/>
              <a:t>and </a:t>
            </a:r>
            <a:r>
              <a:rPr lang="en-US" dirty="0" smtClean="0">
                <a:solidFill>
                  <a:srgbClr val="C0504D"/>
                </a:solidFill>
              </a:rPr>
              <a:t>relativistic flows in astrophysical jets</a:t>
            </a:r>
          </a:p>
          <a:p>
            <a:r>
              <a:rPr lang="en-US" dirty="0" smtClean="0">
                <a:solidFill>
                  <a:srgbClr val="C0504D"/>
                </a:solidFill>
              </a:rPr>
              <a:t>Earth’s </a:t>
            </a:r>
            <a:r>
              <a:rPr lang="en-US" dirty="0" err="1" smtClean="0">
                <a:solidFill>
                  <a:srgbClr val="C0504D"/>
                </a:solidFill>
              </a:rPr>
              <a:t>Magnetotail</a:t>
            </a:r>
            <a:r>
              <a:rPr lang="en-US" dirty="0" smtClean="0">
                <a:solidFill>
                  <a:srgbClr val="C0504D"/>
                </a:solidFill>
              </a:rPr>
              <a:t> </a:t>
            </a:r>
          </a:p>
          <a:p>
            <a:r>
              <a:rPr lang="en-US" dirty="0" smtClean="0">
                <a:solidFill>
                  <a:srgbClr val="C0504D"/>
                </a:solidFill>
              </a:rPr>
              <a:t>Many astrophysical sites </a:t>
            </a:r>
          </a:p>
          <a:p>
            <a:r>
              <a:rPr lang="en-US" dirty="0" smtClean="0">
                <a:solidFill>
                  <a:srgbClr val="C0504D"/>
                </a:solidFill>
              </a:rPr>
              <a:t>Fusion devices</a:t>
            </a:r>
          </a:p>
          <a:p>
            <a:endParaRPr lang="en-US" dirty="0">
              <a:solidFill>
                <a:srgbClr val="C0504D"/>
              </a:solidFill>
            </a:endParaRPr>
          </a:p>
          <a:p>
            <a:endParaRPr lang="en-US" dirty="0" smtClean="0">
              <a:solidFill>
                <a:srgbClr val="C0504D"/>
              </a:solidFill>
            </a:endParaRPr>
          </a:p>
          <a:p>
            <a:endParaRPr lang="en-US" dirty="0" smtClean="0">
              <a:solidFill>
                <a:srgbClr val="C0504D"/>
              </a:solidFill>
            </a:endParaRPr>
          </a:p>
          <a:p>
            <a:endParaRPr lang="en-US" dirty="0"/>
          </a:p>
        </p:txBody>
      </p:sp>
    </p:spTree>
    <p:extLst>
      <p:ext uri="{BB962C8B-B14F-4D97-AF65-F5344CB8AC3E}">
        <p14:creationId xmlns:p14="http://schemas.microsoft.com/office/powerpoint/2010/main" val="31730733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Gyrokinetic</a:t>
            </a:r>
            <a:r>
              <a:rPr lang="en-US" sz="2800" dirty="0" smtClean="0"/>
              <a:t> simulations on magnetic reconnection </a:t>
            </a:r>
            <a:br>
              <a:rPr lang="en-US" sz="2800" dirty="0" smtClean="0"/>
            </a:br>
            <a:r>
              <a:rPr lang="en-US" sz="2800" dirty="0" err="1" smtClean="0"/>
              <a:t>Pueschel</a:t>
            </a:r>
            <a:r>
              <a:rPr lang="en-US" sz="2800" dirty="0" smtClean="0"/>
              <a:t> et al, </a:t>
            </a:r>
            <a:r>
              <a:rPr lang="en-US" sz="2800" dirty="0" err="1" smtClean="0"/>
              <a:t>PoP</a:t>
            </a:r>
            <a:r>
              <a:rPr lang="en-US" sz="2800" dirty="0" smtClean="0"/>
              <a:t> 2211</a:t>
            </a:r>
            <a:endParaRPr lang="en-US" sz="2800" dirty="0"/>
          </a:p>
        </p:txBody>
      </p:sp>
      <p:pic>
        <p:nvPicPr>
          <p:cNvPr id="4" name="Content Placeholder 3" descr="fg1.png"/>
          <p:cNvPicPr>
            <a:picLocks noGrp="1" noChangeAspect="1"/>
          </p:cNvPicPr>
          <p:nvPr>
            <p:ph idx="1"/>
          </p:nvPr>
        </p:nvPicPr>
        <p:blipFill>
          <a:blip r:embed="rId2">
            <a:extLst>
              <a:ext uri="{28A0092B-C50C-407E-A947-70E740481C1C}">
                <a14:useLocalDpi xmlns:a14="http://schemas.microsoft.com/office/drawing/2010/main" val="0"/>
              </a:ext>
            </a:extLst>
          </a:blip>
          <a:srcRect l="-34887" r="-34887"/>
          <a:stretch>
            <a:fillRect/>
          </a:stretch>
        </p:blipFill>
        <p:spPr/>
      </p:pic>
    </p:spTree>
    <p:extLst>
      <p:ext uri="{BB962C8B-B14F-4D97-AF65-F5344CB8AC3E}">
        <p14:creationId xmlns:p14="http://schemas.microsoft.com/office/powerpoint/2010/main" val="1606556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g2.png"/>
          <p:cNvPicPr>
            <a:picLocks noGrp="1" noChangeAspect="1"/>
          </p:cNvPicPr>
          <p:nvPr>
            <p:ph idx="1"/>
          </p:nvPr>
        </p:nvPicPr>
        <p:blipFill>
          <a:blip r:embed="rId2">
            <a:extLst>
              <a:ext uri="{28A0092B-C50C-407E-A947-70E740481C1C}">
                <a14:useLocalDpi xmlns:a14="http://schemas.microsoft.com/office/drawing/2010/main" val="0"/>
              </a:ext>
            </a:extLst>
          </a:blip>
          <a:srcRect t="-3791" b="-3791"/>
          <a:stretch>
            <a:fillRect/>
          </a:stretch>
        </p:blipFill>
        <p:spPr/>
      </p:pic>
    </p:spTree>
    <p:extLst>
      <p:ext uri="{BB962C8B-B14F-4D97-AF65-F5344CB8AC3E}">
        <p14:creationId xmlns:p14="http://schemas.microsoft.com/office/powerpoint/2010/main" val="29152268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g3.png"/>
          <p:cNvPicPr>
            <a:picLocks noGrp="1" noChangeAspect="1"/>
          </p:cNvPicPr>
          <p:nvPr>
            <p:ph idx="1"/>
          </p:nvPr>
        </p:nvPicPr>
        <p:blipFill>
          <a:blip r:embed="rId2">
            <a:extLst>
              <a:ext uri="{28A0092B-C50C-407E-A947-70E740481C1C}">
                <a14:useLocalDpi xmlns:a14="http://schemas.microsoft.com/office/drawing/2010/main" val="0"/>
              </a:ext>
            </a:extLst>
          </a:blip>
          <a:srcRect t="-3982" b="-3982"/>
          <a:stretch>
            <a:fillRect/>
          </a:stretch>
        </p:blipFill>
        <p:spPr/>
      </p:pic>
    </p:spTree>
    <p:extLst>
      <p:ext uri="{BB962C8B-B14F-4D97-AF65-F5344CB8AC3E}">
        <p14:creationId xmlns:p14="http://schemas.microsoft.com/office/powerpoint/2010/main" val="9955772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Time random walk</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0240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3600" dirty="0" smtClean="0">
                <a:ea typeface="+mj-ea"/>
                <a:cs typeface="+mj-cs"/>
              </a:rPr>
              <a:t>Particle dynamics in a fractal distribution of fragmented currents</a:t>
            </a:r>
            <a:endParaRPr lang="en-US" sz="3600" dirty="0">
              <a:ea typeface="+mj-ea"/>
              <a:cs typeface="+mj-cs"/>
            </a:endParaRP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sz="2800" dirty="0" smtClean="0">
                <a:ea typeface="+mn-ea"/>
                <a:cs typeface="+mn-cs"/>
              </a:rPr>
              <a:t>From the data presented above we have estimated </a:t>
            </a:r>
          </a:p>
          <a:p>
            <a:pPr marL="514350" indent="-514350" fontAlgn="auto">
              <a:spcAft>
                <a:spcPts val="0"/>
              </a:spcAft>
              <a:buFont typeface="+mj-lt"/>
              <a:buAutoNum type="arabicPeriod"/>
              <a:defRPr/>
            </a:pPr>
            <a:r>
              <a:rPr lang="en-US" sz="2800" dirty="0" smtClean="0">
                <a:ea typeface="+mn-ea"/>
                <a:cs typeface="+mn-cs"/>
              </a:rPr>
              <a:t>The probability distribution of the Volumes of the fragmented currents</a:t>
            </a:r>
          </a:p>
          <a:p>
            <a:pPr fontAlgn="auto">
              <a:spcAft>
                <a:spcPts val="0"/>
              </a:spcAft>
              <a:buFont typeface="Arial" pitchFamily="34" charset="0"/>
              <a:buChar char="•"/>
              <a:defRPr/>
            </a:pPr>
            <a:endParaRPr lang="en-US" dirty="0" smtClean="0">
              <a:ea typeface="+mn-ea"/>
              <a:cs typeface="+mn-cs"/>
            </a:endParaRPr>
          </a:p>
          <a:p>
            <a:pPr fontAlgn="auto">
              <a:spcAft>
                <a:spcPts val="0"/>
              </a:spcAft>
              <a:buFont typeface="Arial" pitchFamily="34" charset="0"/>
              <a:buChar char="•"/>
              <a:defRPr/>
            </a:pPr>
            <a:endParaRPr lang="en-US" dirty="0" smtClean="0">
              <a:ea typeface="+mn-ea"/>
              <a:cs typeface="+mn-cs"/>
            </a:endParaRP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endParaRPr lang="en-US" sz="2800" dirty="0" smtClean="0">
              <a:ea typeface="+mn-ea"/>
              <a:cs typeface="+mn-cs"/>
            </a:endParaRPr>
          </a:p>
          <a:p>
            <a:pPr marL="0" indent="0" fontAlgn="auto">
              <a:spcAft>
                <a:spcPts val="0"/>
              </a:spcAft>
              <a:buNone/>
              <a:defRPr/>
            </a:pPr>
            <a:r>
              <a:rPr lang="en-US" sz="2800" dirty="0" smtClean="0">
                <a:ea typeface="+mn-ea"/>
                <a:cs typeface="+mn-cs"/>
              </a:rPr>
              <a:t>where A is the normalization factor</a:t>
            </a:r>
          </a:p>
          <a:p>
            <a:pPr marL="0" indent="0" fontAlgn="auto">
              <a:spcAft>
                <a:spcPts val="0"/>
              </a:spcAft>
              <a:buNone/>
              <a:defRPr/>
            </a:pPr>
            <a:r>
              <a:rPr lang="en-US" sz="2800" dirty="0" smtClean="0">
                <a:ea typeface="+mn-ea"/>
                <a:cs typeface="+mn-cs"/>
              </a:rPr>
              <a:t>We use </a:t>
            </a:r>
            <a:r>
              <a:rPr lang="en-US" sz="2800" dirty="0" err="1" smtClean="0">
                <a:ea typeface="+mn-ea"/>
                <a:cs typeface="+mn-cs"/>
              </a:rPr>
              <a:t>p</a:t>
            </a:r>
            <a:r>
              <a:rPr lang="en-US" sz="2800" baseline="-25000" dirty="0" err="1" smtClean="0">
                <a:ea typeface="+mn-ea"/>
                <a:cs typeface="+mn-cs"/>
              </a:rPr>
              <a:t>V</a:t>
            </a:r>
            <a:r>
              <a:rPr lang="en-US" sz="2800" dirty="0" smtClean="0">
                <a:ea typeface="+mn-ea"/>
                <a:cs typeface="+mn-cs"/>
              </a:rPr>
              <a:t>(V) to determine the random size of the Unstable Current Sheets</a:t>
            </a:r>
          </a:p>
          <a:p>
            <a:pPr fontAlgn="auto">
              <a:spcAft>
                <a:spcPts val="0"/>
              </a:spcAft>
              <a:buFont typeface="Arial" pitchFamily="34" charset="0"/>
              <a:buChar char="•"/>
              <a:defRPr/>
            </a:pPr>
            <a:endParaRPr lang="en-US" sz="2800" dirty="0">
              <a:ea typeface="+mn-ea"/>
              <a:cs typeface="+mn-cs"/>
            </a:endParaRPr>
          </a:p>
        </p:txBody>
      </p:sp>
      <p:sp>
        <p:nvSpPr>
          <p:cNvPr id="6" name="Slide Number Placeholder 5"/>
          <p:cNvSpPr>
            <a:spLocks noGrp="1"/>
          </p:cNvSpPr>
          <p:nvPr>
            <p:ph type="sldNum" sz="quarter" idx="12"/>
          </p:nvPr>
        </p:nvSpPr>
        <p:spPr/>
        <p:txBody>
          <a:bodyPr/>
          <a:lstStyle/>
          <a:p>
            <a:pPr>
              <a:defRPr/>
            </a:pPr>
            <a:fld id="{AF8BEA93-CD67-1149-A50A-FE1A01D70989}" type="slidenum">
              <a:rPr lang="en-US"/>
              <a:pPr>
                <a:defRPr/>
              </a:pPr>
              <a:t>44</a:t>
            </a:fld>
            <a:endParaRPr lang="en-US"/>
          </a:p>
        </p:txBody>
      </p:sp>
      <p:graphicFrame>
        <p:nvGraphicFramePr>
          <p:cNvPr id="3076" name="Object 3"/>
          <p:cNvGraphicFramePr>
            <a:graphicFrameLocks noChangeAspect="1"/>
          </p:cNvGraphicFramePr>
          <p:nvPr>
            <p:extLst>
              <p:ext uri="{D42A27DB-BD31-4B8C-83A1-F6EECF244321}">
                <p14:modId xmlns:p14="http://schemas.microsoft.com/office/powerpoint/2010/main" val="2011114"/>
              </p:ext>
            </p:extLst>
          </p:nvPr>
        </p:nvGraphicFramePr>
        <p:xfrm>
          <a:off x="2725738" y="3303588"/>
          <a:ext cx="2828925" cy="1271587"/>
        </p:xfrm>
        <a:graphic>
          <a:graphicData uri="http://schemas.openxmlformats.org/presentationml/2006/ole">
            <mc:AlternateContent xmlns:mc="http://schemas.openxmlformats.org/markup-compatibility/2006">
              <mc:Choice xmlns:v="urn:schemas-microsoft-com:vml" Requires="v">
                <p:oleObj spid="_x0000_s86029" name="Equation" r:id="rId3" imgW="26035000" imgH="11696700" progId="Equation.DSMT4">
                  <p:embed/>
                </p:oleObj>
              </mc:Choice>
              <mc:Fallback>
                <p:oleObj name="Equation" r:id="rId3" imgW="26035000" imgH="11696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738" y="3303588"/>
                        <a:ext cx="2828925" cy="1271587"/>
                      </a:xfrm>
                      <a:prstGeom prst="rect">
                        <a:avLst/>
                      </a:prstGeom>
                      <a:solidFill>
                        <a:schemeClr val="tx1"/>
                      </a:solidFill>
                      <a:ln>
                        <a:noFill/>
                      </a:ln>
                    </p:spPr>
                  </p:pic>
                </p:oleObj>
              </mc:Fallback>
            </mc:AlternateContent>
          </a:graphicData>
        </a:graphic>
      </p:graphicFrame>
    </p:spTree>
    <p:extLst>
      <p:ext uri="{BB962C8B-B14F-4D97-AF65-F5344CB8AC3E}">
        <p14:creationId xmlns:p14="http://schemas.microsoft.com/office/powerpoint/2010/main" val="22387600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US" sz="3200">
                <a:latin typeface="Calibri" charset="0"/>
              </a:rPr>
              <a:t>The probability distribution of the distance between the current fragments</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dirty="0" smtClean="0">
                <a:ea typeface="+mn-ea"/>
                <a:cs typeface="+mn-cs"/>
              </a:rPr>
              <a:t>In 2003 </a:t>
            </a:r>
            <a:r>
              <a:rPr lang="en-US" dirty="0" err="1" smtClean="0">
                <a:ea typeface="+mn-ea"/>
                <a:cs typeface="+mn-cs"/>
              </a:rPr>
              <a:t>Isliker</a:t>
            </a:r>
            <a:r>
              <a:rPr lang="en-US" dirty="0" smtClean="0">
                <a:ea typeface="+mn-ea"/>
                <a:cs typeface="+mn-cs"/>
              </a:rPr>
              <a:t> and Vlahos (PRD, </a:t>
            </a:r>
            <a:r>
              <a:rPr lang="en-US" dirty="0" err="1" smtClean="0">
                <a:ea typeface="+mn-ea"/>
                <a:cs typeface="+mn-cs"/>
              </a:rPr>
              <a:t>vol</a:t>
            </a:r>
            <a:r>
              <a:rPr lang="en-US" dirty="0" smtClean="0">
                <a:ea typeface="+mn-ea"/>
                <a:cs typeface="+mn-cs"/>
              </a:rPr>
              <a:t> 67 , page 26412 )  present an estimate of the probability of the distance s between </a:t>
            </a:r>
            <a:r>
              <a:rPr lang="en-US" dirty="0" err="1" smtClean="0">
                <a:ea typeface="+mn-ea"/>
                <a:cs typeface="+mn-cs"/>
              </a:rPr>
              <a:t>fractaly</a:t>
            </a:r>
            <a:r>
              <a:rPr lang="en-US" dirty="0" smtClean="0">
                <a:ea typeface="+mn-ea"/>
                <a:cs typeface="+mn-cs"/>
              </a:rPr>
              <a:t> distributed CS</a:t>
            </a: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endParaRPr lang="en-US" dirty="0" smtClean="0">
              <a:ea typeface="+mn-ea"/>
              <a:cs typeface="+mn-cs"/>
            </a:endParaRP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endParaRPr lang="en-US" dirty="0" smtClean="0">
              <a:ea typeface="+mn-ea"/>
              <a:cs typeface="+mn-cs"/>
            </a:endParaRP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r>
              <a:rPr lang="en-US" dirty="0" smtClean="0">
                <a:ea typeface="+mn-ea"/>
                <a:cs typeface="+mn-cs"/>
              </a:rPr>
              <a:t>Based on this we can find the distance a particle travels before it will interact with a new current sheet</a:t>
            </a:r>
          </a:p>
          <a:p>
            <a:pPr fontAlgn="auto">
              <a:spcAft>
                <a:spcPts val="0"/>
              </a:spcAft>
              <a:buFont typeface="Arial" pitchFamily="34" charset="0"/>
              <a:buChar char="•"/>
              <a:defRPr/>
            </a:pPr>
            <a:endParaRPr lang="en-US" dirty="0">
              <a:ea typeface="+mn-ea"/>
              <a:cs typeface="+mn-cs"/>
            </a:endParaRPr>
          </a:p>
        </p:txBody>
      </p:sp>
      <p:sp>
        <p:nvSpPr>
          <p:cNvPr id="5" name="Slide Number Placeholder 4"/>
          <p:cNvSpPr>
            <a:spLocks noGrp="1"/>
          </p:cNvSpPr>
          <p:nvPr>
            <p:ph type="sldNum" sz="quarter" idx="12"/>
          </p:nvPr>
        </p:nvSpPr>
        <p:spPr/>
        <p:txBody>
          <a:bodyPr/>
          <a:lstStyle/>
          <a:p>
            <a:pPr>
              <a:defRPr/>
            </a:pPr>
            <a:fld id="{4B4A4234-1ADB-0D45-8CAE-02E246B763B2}" type="slidenum">
              <a:rPr lang="en-US"/>
              <a:pPr>
                <a:defRPr/>
              </a:pPr>
              <a:t>45</a:t>
            </a:fld>
            <a:endParaRPr lang="en-US"/>
          </a:p>
        </p:txBody>
      </p:sp>
      <p:graphicFrame>
        <p:nvGraphicFramePr>
          <p:cNvPr id="4100" name="Object 3"/>
          <p:cNvGraphicFramePr>
            <a:graphicFrameLocks noChangeAspect="1"/>
          </p:cNvGraphicFramePr>
          <p:nvPr>
            <p:extLst>
              <p:ext uri="{D42A27DB-BD31-4B8C-83A1-F6EECF244321}">
                <p14:modId xmlns:p14="http://schemas.microsoft.com/office/powerpoint/2010/main" val="2213171494"/>
              </p:ext>
            </p:extLst>
          </p:nvPr>
        </p:nvGraphicFramePr>
        <p:xfrm>
          <a:off x="2141538" y="3161806"/>
          <a:ext cx="3113087" cy="1149350"/>
        </p:xfrm>
        <a:graphic>
          <a:graphicData uri="http://schemas.openxmlformats.org/presentationml/2006/ole">
            <mc:AlternateContent xmlns:mc="http://schemas.openxmlformats.org/markup-compatibility/2006">
              <mc:Choice xmlns:v="urn:schemas-microsoft-com:vml" Requires="v">
                <p:oleObj spid="_x0000_s87053" name="Equation" r:id="rId3" imgW="1308100" imgH="482600" progId="Equation.DSMT4">
                  <p:embed/>
                </p:oleObj>
              </mc:Choice>
              <mc:Fallback>
                <p:oleObj name="Equation" r:id="rId3" imgW="1308100" imgH="482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538" y="3161806"/>
                        <a:ext cx="3113087" cy="114935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16425932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620000" cy="1143000"/>
          </a:xfrm>
        </p:spPr>
        <p:txBody>
          <a:bodyPr rtlCol="0">
            <a:normAutofit fontScale="90000"/>
          </a:bodyPr>
          <a:lstStyle/>
          <a:p>
            <a:pPr fontAlgn="auto">
              <a:spcAft>
                <a:spcPts val="0"/>
              </a:spcAft>
              <a:defRPr/>
            </a:pPr>
            <a:r>
              <a:rPr lang="en-US" sz="4000" dirty="0" smtClean="0">
                <a:ea typeface="+mj-ea"/>
                <a:cs typeface="+mj-cs"/>
              </a:rPr>
              <a:t>Distribution of Currents and Electric fields</a:t>
            </a:r>
            <a:endParaRPr lang="en-US" sz="4000" dirty="0">
              <a:ea typeface="+mj-ea"/>
              <a:cs typeface="+mj-cs"/>
            </a:endParaRP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r>
              <a:rPr lang="en-US" sz="2800" dirty="0">
                <a:ea typeface="+mn-ea"/>
                <a:cs typeface="+mn-cs"/>
              </a:rPr>
              <a:t>T</a:t>
            </a:r>
            <a:r>
              <a:rPr lang="en-US" sz="2800" dirty="0" smtClean="0">
                <a:ea typeface="+mn-ea"/>
                <a:cs typeface="+mn-cs"/>
              </a:rPr>
              <a:t>he probability distribution of currents </a:t>
            </a:r>
            <a:r>
              <a:rPr lang="en-US" sz="2800" dirty="0" err="1" smtClean="0">
                <a:ea typeface="+mn-ea"/>
                <a:cs typeface="+mn-cs"/>
              </a:rPr>
              <a:t>p</a:t>
            </a:r>
            <a:r>
              <a:rPr lang="en-US" sz="2800" baseline="-25000" dirty="0" err="1" smtClean="0">
                <a:ea typeface="+mn-ea"/>
                <a:cs typeface="+mn-cs"/>
              </a:rPr>
              <a:t>j</a:t>
            </a:r>
            <a:r>
              <a:rPr lang="en-US" sz="2800" dirty="0" smtClean="0">
                <a:ea typeface="+mn-ea"/>
                <a:cs typeface="+mn-cs"/>
              </a:rPr>
              <a:t>(&lt;j&gt;) </a:t>
            </a:r>
          </a:p>
          <a:p>
            <a:pPr fontAlgn="auto">
              <a:spcAft>
                <a:spcPts val="0"/>
              </a:spcAft>
              <a:buFont typeface="Arial" pitchFamily="34" charset="0"/>
              <a:buChar char="•"/>
              <a:defRPr/>
            </a:pPr>
            <a:endParaRPr lang="en-US" sz="2800" dirty="0">
              <a:ea typeface="+mn-ea"/>
              <a:cs typeface="+mn-cs"/>
            </a:endParaRPr>
          </a:p>
          <a:p>
            <a:pPr fontAlgn="auto">
              <a:spcAft>
                <a:spcPts val="0"/>
              </a:spcAft>
              <a:buFont typeface="Arial" pitchFamily="34" charset="0"/>
              <a:buChar char="•"/>
              <a:defRPr/>
            </a:pPr>
            <a:endParaRPr lang="en-US" sz="2800" dirty="0" smtClean="0">
              <a:ea typeface="+mn-ea"/>
              <a:cs typeface="+mn-cs"/>
            </a:endParaRPr>
          </a:p>
          <a:p>
            <a:pPr fontAlgn="auto">
              <a:spcAft>
                <a:spcPts val="0"/>
              </a:spcAft>
              <a:buFont typeface="Arial" pitchFamily="34" charset="0"/>
              <a:buChar char="•"/>
              <a:defRPr/>
            </a:pPr>
            <a:endParaRPr lang="en-US" sz="2800" dirty="0">
              <a:ea typeface="+mn-ea"/>
              <a:cs typeface="+mn-cs"/>
            </a:endParaRPr>
          </a:p>
          <a:p>
            <a:pPr marL="114300" indent="0" fontAlgn="auto">
              <a:spcAft>
                <a:spcPts val="0"/>
              </a:spcAft>
              <a:buFont typeface="Arial" pitchFamily="34" charset="0"/>
              <a:buNone/>
              <a:defRPr/>
            </a:pPr>
            <a:r>
              <a:rPr lang="en-US" sz="2800" dirty="0">
                <a:ea typeface="+mn-ea"/>
                <a:cs typeface="+mn-cs"/>
              </a:rPr>
              <a:t>a</a:t>
            </a:r>
            <a:r>
              <a:rPr lang="en-US" sz="2800" dirty="0" smtClean="0">
                <a:ea typeface="+mn-ea"/>
                <a:cs typeface="+mn-cs"/>
              </a:rPr>
              <a:t>nd from this we estimate the probability distribution of Electric fields, since for j&gt;</a:t>
            </a:r>
            <a:r>
              <a:rPr lang="en-US" sz="2800" dirty="0" err="1" smtClean="0">
                <a:ea typeface="+mn-ea"/>
                <a:cs typeface="+mn-cs"/>
              </a:rPr>
              <a:t>j</a:t>
            </a:r>
            <a:r>
              <a:rPr lang="en-US" sz="2800" baseline="-25000" dirty="0" err="1" smtClean="0">
                <a:ea typeface="+mn-ea"/>
                <a:cs typeface="+mn-cs"/>
              </a:rPr>
              <a:t>th</a:t>
            </a:r>
            <a:r>
              <a:rPr lang="en-US" sz="2800" dirty="0" smtClean="0">
                <a:ea typeface="+mn-ea"/>
                <a:cs typeface="+mn-cs"/>
              </a:rPr>
              <a:t> the resistivity becomes anomalous (</a:t>
            </a:r>
            <a:r>
              <a:rPr lang="el-GR" sz="2800" dirty="0" smtClean="0">
                <a:ea typeface="+mn-ea"/>
                <a:cs typeface="+mn-cs"/>
              </a:rPr>
              <a:t>η</a:t>
            </a:r>
            <a:r>
              <a:rPr lang="en-US" sz="2800" baseline="-25000" dirty="0" smtClean="0">
                <a:ea typeface="+mn-ea"/>
                <a:cs typeface="+mn-cs"/>
              </a:rPr>
              <a:t>an</a:t>
            </a:r>
            <a:r>
              <a:rPr lang="en-US" sz="2800" dirty="0" smtClean="0">
                <a:ea typeface="+mn-ea"/>
                <a:cs typeface="+mn-cs"/>
              </a:rPr>
              <a:t>) and E=</a:t>
            </a:r>
            <a:r>
              <a:rPr lang="el-GR" sz="2800" dirty="0" smtClean="0">
                <a:ea typeface="+mn-ea"/>
                <a:cs typeface="+mn-cs"/>
              </a:rPr>
              <a:t>η</a:t>
            </a:r>
            <a:r>
              <a:rPr lang="el-GR" sz="2800" baseline="-25000" dirty="0">
                <a:ea typeface="+mn-ea"/>
                <a:cs typeface="+mn-cs"/>
              </a:rPr>
              <a:t> </a:t>
            </a:r>
            <a:r>
              <a:rPr lang="en-US" sz="2800" baseline="-25000" dirty="0" smtClean="0">
                <a:ea typeface="+mn-ea"/>
                <a:cs typeface="+mn-cs"/>
              </a:rPr>
              <a:t>an</a:t>
            </a:r>
            <a:r>
              <a:rPr lang="en-US" sz="2800" dirty="0" smtClean="0">
                <a:ea typeface="+mn-ea"/>
                <a:cs typeface="+mn-cs"/>
              </a:rPr>
              <a:t> &lt;j&gt;</a:t>
            </a:r>
          </a:p>
          <a:p>
            <a:pPr marL="114300" indent="0" fontAlgn="auto">
              <a:spcAft>
                <a:spcPts val="0"/>
              </a:spcAft>
              <a:buFont typeface="Arial" pitchFamily="34" charset="0"/>
              <a:buNone/>
              <a:defRPr/>
            </a:pPr>
            <a:endParaRPr lang="en-US" sz="2800" dirty="0">
              <a:ea typeface="+mn-ea"/>
              <a:cs typeface="+mn-cs"/>
            </a:endParaRPr>
          </a:p>
          <a:p>
            <a:pPr marL="114300" indent="0" fontAlgn="auto">
              <a:spcAft>
                <a:spcPts val="0"/>
              </a:spcAft>
              <a:buFont typeface="Arial" pitchFamily="34" charset="0"/>
              <a:buNone/>
              <a:defRPr/>
            </a:pPr>
            <a:endParaRPr lang="en-US" sz="2800" dirty="0" smtClean="0">
              <a:ea typeface="+mn-ea"/>
              <a:cs typeface="+mn-cs"/>
            </a:endParaRPr>
          </a:p>
          <a:p>
            <a:pPr fontAlgn="auto">
              <a:spcAft>
                <a:spcPts val="0"/>
              </a:spcAft>
              <a:buFont typeface="Arial" pitchFamily="34" charset="0"/>
              <a:buChar char="•"/>
              <a:defRPr/>
            </a:pPr>
            <a:endParaRPr lang="en-US" sz="2800" dirty="0">
              <a:ea typeface="+mn-ea"/>
              <a:cs typeface="+mn-cs"/>
            </a:endParaRPr>
          </a:p>
          <a:p>
            <a:pPr fontAlgn="auto">
              <a:spcAft>
                <a:spcPts val="0"/>
              </a:spcAft>
              <a:buFont typeface="Arial" pitchFamily="34" charset="0"/>
              <a:buChar char="•"/>
              <a:defRPr/>
            </a:pPr>
            <a:endParaRPr lang="en-US" sz="2800" dirty="0" smtClean="0">
              <a:ea typeface="+mn-ea"/>
              <a:cs typeface="+mn-cs"/>
            </a:endParaRP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endParaRPr lang="en-US" dirty="0">
              <a:ea typeface="+mn-ea"/>
              <a:cs typeface="+mn-cs"/>
            </a:endParaRPr>
          </a:p>
        </p:txBody>
      </p:sp>
      <p:sp>
        <p:nvSpPr>
          <p:cNvPr id="7" name="Slide Number Placeholder 6"/>
          <p:cNvSpPr>
            <a:spLocks noGrp="1"/>
          </p:cNvSpPr>
          <p:nvPr>
            <p:ph type="sldNum" sz="quarter" idx="12"/>
          </p:nvPr>
        </p:nvSpPr>
        <p:spPr/>
        <p:txBody>
          <a:bodyPr/>
          <a:lstStyle/>
          <a:p>
            <a:pPr>
              <a:defRPr/>
            </a:pPr>
            <a:fld id="{27BC2172-82E3-A649-AE35-77DE873903F8}" type="slidenum">
              <a:rPr lang="en-US"/>
              <a:pPr>
                <a:defRPr/>
              </a:pPr>
              <a:t>46</a:t>
            </a:fld>
            <a:endParaRPr lang="en-US"/>
          </a:p>
        </p:txBody>
      </p:sp>
      <p:graphicFrame>
        <p:nvGraphicFramePr>
          <p:cNvPr id="5124" name="Object 3"/>
          <p:cNvGraphicFramePr>
            <a:graphicFrameLocks noChangeAspect="1"/>
          </p:cNvGraphicFramePr>
          <p:nvPr>
            <p:extLst>
              <p:ext uri="{D42A27DB-BD31-4B8C-83A1-F6EECF244321}">
                <p14:modId xmlns:p14="http://schemas.microsoft.com/office/powerpoint/2010/main" val="826584762"/>
              </p:ext>
            </p:extLst>
          </p:nvPr>
        </p:nvGraphicFramePr>
        <p:xfrm>
          <a:off x="2522483" y="2968180"/>
          <a:ext cx="3910066" cy="1129157"/>
        </p:xfrm>
        <a:graphic>
          <a:graphicData uri="http://schemas.openxmlformats.org/presentationml/2006/ole">
            <mc:AlternateContent xmlns:mc="http://schemas.openxmlformats.org/markup-compatibility/2006">
              <mc:Choice xmlns:v="urn:schemas-microsoft-com:vml" Requires="v">
                <p:oleObj spid="_x0000_s88097" name="Equation" r:id="rId3" imgW="1892300" imgH="546100" progId="Equation.DSMT4">
                  <p:embed/>
                </p:oleObj>
              </mc:Choice>
              <mc:Fallback>
                <p:oleObj name="Equation" r:id="rId3" imgW="1892300" imgH="546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483" y="2968180"/>
                        <a:ext cx="3910066" cy="1129157"/>
                      </a:xfrm>
                      <a:prstGeom prst="rect">
                        <a:avLst/>
                      </a:prstGeom>
                      <a:solidFill>
                        <a:srgbClr val="FFFFFF"/>
                      </a:solidFill>
                      <a:ln>
                        <a:noFill/>
                      </a:ln>
                    </p:spPr>
                  </p:pic>
                </p:oleObj>
              </mc:Fallback>
            </mc:AlternateContent>
          </a:graphicData>
        </a:graphic>
      </p:graphicFrame>
      <p:graphicFrame>
        <p:nvGraphicFramePr>
          <p:cNvPr id="5125" name="Object 4"/>
          <p:cNvGraphicFramePr>
            <a:graphicFrameLocks noChangeAspect="1"/>
          </p:cNvGraphicFramePr>
          <p:nvPr/>
        </p:nvGraphicFramePr>
        <p:xfrm>
          <a:off x="4546600" y="2463800"/>
          <a:ext cx="127000" cy="203200"/>
        </p:xfrm>
        <a:graphic>
          <a:graphicData uri="http://schemas.openxmlformats.org/presentationml/2006/ole">
            <mc:AlternateContent xmlns:mc="http://schemas.openxmlformats.org/markup-compatibility/2006">
              <mc:Choice xmlns:v="urn:schemas-microsoft-com:vml" Requires="v">
                <p:oleObj spid="_x0000_s88098" name="Equation" r:id="rId5" imgW="127000" imgH="203200" progId="Equation.DSMT4">
                  <p:embed/>
                </p:oleObj>
              </mc:Choice>
              <mc:Fallback>
                <p:oleObj name="Equation" r:id="rId5" imgW="1270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600" y="2463800"/>
                        <a:ext cx="127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6" name="Object 5"/>
          <p:cNvGraphicFramePr>
            <a:graphicFrameLocks noChangeAspect="1"/>
          </p:cNvGraphicFramePr>
          <p:nvPr/>
        </p:nvGraphicFramePr>
        <p:xfrm>
          <a:off x="3254375" y="5340350"/>
          <a:ext cx="1587500" cy="1060450"/>
        </p:xfrm>
        <a:graphic>
          <a:graphicData uri="http://schemas.openxmlformats.org/presentationml/2006/ole">
            <mc:AlternateContent xmlns:mc="http://schemas.openxmlformats.org/markup-compatibility/2006">
              <mc:Choice xmlns:v="urn:schemas-microsoft-com:vml" Requires="v">
                <p:oleObj spid="_x0000_s88099" name="Equation" r:id="rId7" imgW="406400" imgH="266700" progId="Equation.DSMT4">
                  <p:embed/>
                </p:oleObj>
              </mc:Choice>
              <mc:Fallback>
                <p:oleObj name="Equation" r:id="rId7" imgW="406400" imgH="2667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75" y="5340350"/>
                        <a:ext cx="15875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761096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2400" dirty="0"/>
              <a:t>Based on the </a:t>
            </a:r>
            <a:r>
              <a:rPr lang="en-US" sz="2400" dirty="0" smtClean="0"/>
              <a:t>statistical properties of the distribution of current sheets we </a:t>
            </a:r>
            <a:r>
              <a:rPr lang="en-US" sz="2400" dirty="0"/>
              <a:t>can </a:t>
            </a:r>
            <a:r>
              <a:rPr lang="en-US" sz="2400" dirty="0" smtClean="0"/>
              <a:t>follow the evolution of the particles (Vlahos, </a:t>
            </a:r>
            <a:r>
              <a:rPr lang="en-US" sz="2400" dirty="0" err="1" smtClean="0"/>
              <a:t>Isliker</a:t>
            </a:r>
            <a:r>
              <a:rPr lang="en-US" sz="2400" dirty="0" smtClean="0"/>
              <a:t>, </a:t>
            </a:r>
            <a:r>
              <a:rPr lang="en-US" sz="2400" dirty="0" err="1" smtClean="0"/>
              <a:t>Lepreti</a:t>
            </a:r>
            <a:r>
              <a:rPr lang="en-US" sz="2400" dirty="0" smtClean="0"/>
              <a:t>, </a:t>
            </a:r>
            <a:r>
              <a:rPr lang="en-US" sz="2400" dirty="0" err="1" smtClean="0"/>
              <a:t>Apj</a:t>
            </a:r>
            <a:r>
              <a:rPr lang="en-US" sz="2400" dirty="0" smtClean="0"/>
              <a:t>, 2004)</a:t>
            </a:r>
            <a:endParaRPr lang="en-US" sz="2400" dirty="0"/>
          </a:p>
        </p:txBody>
      </p:sp>
      <p:sp>
        <p:nvSpPr>
          <p:cNvPr id="5" name="Content Placeholder 4"/>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sz="2400" dirty="0" smtClean="0">
                <a:ea typeface="+mn-ea"/>
                <a:cs typeface="+mn-cs"/>
              </a:rPr>
              <a:t>A particle travel a distance </a:t>
            </a:r>
            <a:r>
              <a:rPr lang="en-US" sz="2400" dirty="0" err="1" smtClean="0">
                <a:ea typeface="+mn-ea"/>
                <a:cs typeface="+mn-cs"/>
              </a:rPr>
              <a:t>s</a:t>
            </a:r>
            <a:r>
              <a:rPr lang="en-US" sz="2400" baseline="-25000" dirty="0" err="1" smtClean="0">
                <a:ea typeface="+mn-ea"/>
                <a:cs typeface="+mn-cs"/>
              </a:rPr>
              <a:t>i</a:t>
            </a:r>
            <a:r>
              <a:rPr lang="en-US" sz="2400" dirty="0" smtClean="0">
                <a:ea typeface="+mn-ea"/>
                <a:cs typeface="+mn-cs"/>
              </a:rPr>
              <a:t>  losing energy by coulomb collisions. The distance </a:t>
            </a:r>
            <a:r>
              <a:rPr lang="en-US" sz="2400" dirty="0" err="1" smtClean="0">
                <a:ea typeface="+mn-ea"/>
                <a:cs typeface="+mn-cs"/>
              </a:rPr>
              <a:t>s</a:t>
            </a:r>
            <a:r>
              <a:rPr lang="en-US" sz="2400" baseline="-25000" dirty="0" err="1" smtClean="0">
                <a:ea typeface="+mn-ea"/>
                <a:cs typeface="+mn-cs"/>
              </a:rPr>
              <a:t>i</a:t>
            </a:r>
            <a:r>
              <a:rPr lang="en-US" sz="2400" dirty="0" smtClean="0">
                <a:ea typeface="+mn-ea"/>
                <a:cs typeface="+mn-cs"/>
              </a:rPr>
              <a:t> is estimated from the p(s) probability distribution</a:t>
            </a:r>
            <a:r>
              <a:rPr lang="en-US" dirty="0" smtClean="0">
                <a:ea typeface="+mn-ea"/>
                <a:cs typeface="+mn-cs"/>
              </a:rPr>
              <a:t>. </a:t>
            </a:r>
          </a:p>
          <a:p>
            <a:pPr fontAlgn="auto">
              <a:spcAft>
                <a:spcPts val="0"/>
              </a:spcAft>
              <a:buFont typeface="Arial" pitchFamily="34" charset="0"/>
              <a:buChar char="•"/>
              <a:defRPr/>
            </a:pPr>
            <a:r>
              <a:rPr lang="en-US" sz="2400" dirty="0" smtClean="0">
                <a:ea typeface="+mn-ea"/>
                <a:cs typeface="+mn-cs"/>
              </a:rPr>
              <a:t>Interact with the Current sheet and gaining energy </a:t>
            </a:r>
          </a:p>
          <a:p>
            <a:pPr fontAlgn="auto">
              <a:spcAft>
                <a:spcPts val="0"/>
              </a:spcAft>
              <a:buFont typeface="Arial" pitchFamily="34" charset="0"/>
              <a:buChar char="•"/>
              <a:defRPr/>
            </a:pPr>
            <a:endParaRPr lang="en-US" dirty="0">
              <a:ea typeface="+mn-ea"/>
              <a:cs typeface="+mn-cs"/>
            </a:endParaRPr>
          </a:p>
          <a:p>
            <a:pPr fontAlgn="auto">
              <a:spcAft>
                <a:spcPts val="0"/>
              </a:spcAft>
              <a:buFont typeface="Arial" pitchFamily="34" charset="0"/>
              <a:buChar char="•"/>
              <a:defRPr/>
            </a:pPr>
            <a:endParaRPr lang="en-US" sz="2400" dirty="0" smtClean="0">
              <a:ea typeface="+mn-ea"/>
              <a:cs typeface="+mn-cs"/>
            </a:endParaRPr>
          </a:p>
          <a:p>
            <a:pPr fontAlgn="auto">
              <a:spcAft>
                <a:spcPts val="0"/>
              </a:spcAft>
              <a:buFont typeface="Arial" pitchFamily="34" charset="0"/>
              <a:buChar char="•"/>
              <a:defRPr/>
            </a:pPr>
            <a:endParaRPr lang="en-US" sz="2400" dirty="0">
              <a:ea typeface="+mn-ea"/>
              <a:cs typeface="+mn-cs"/>
            </a:endParaRPr>
          </a:p>
          <a:p>
            <a:pPr fontAlgn="auto">
              <a:spcAft>
                <a:spcPts val="0"/>
              </a:spcAft>
              <a:buFont typeface="Arial" pitchFamily="34" charset="0"/>
              <a:buChar char="•"/>
              <a:defRPr/>
            </a:pPr>
            <a:endParaRPr lang="en-US" sz="2400" dirty="0" smtClean="0">
              <a:ea typeface="+mn-ea"/>
              <a:cs typeface="+mn-cs"/>
            </a:endParaRPr>
          </a:p>
          <a:p>
            <a:pPr fontAlgn="auto">
              <a:spcAft>
                <a:spcPts val="0"/>
              </a:spcAft>
              <a:buFont typeface="Arial" pitchFamily="34" charset="0"/>
              <a:buChar char="•"/>
              <a:defRPr/>
            </a:pPr>
            <a:r>
              <a:rPr lang="en-US" sz="2400" dirty="0" smtClean="0">
                <a:ea typeface="+mn-ea"/>
                <a:cs typeface="+mn-cs"/>
              </a:rPr>
              <a:t>E is estimated from the current probability distribution p(j) and </a:t>
            </a:r>
            <a:r>
              <a:rPr lang="el-GR" sz="2400" dirty="0" smtClean="0">
                <a:ea typeface="+mn-ea"/>
                <a:cs typeface="+mn-cs"/>
              </a:rPr>
              <a:t>Δ</a:t>
            </a:r>
            <a:r>
              <a:rPr lang="en-US" sz="2400" dirty="0" smtClean="0">
                <a:ea typeface="+mn-ea"/>
                <a:cs typeface="+mn-cs"/>
              </a:rPr>
              <a:t>t  is the acceleration time inside the volume V, which is estimated from the probability distribution p(V).</a:t>
            </a:r>
          </a:p>
          <a:p>
            <a:pPr fontAlgn="auto">
              <a:spcAft>
                <a:spcPts val="0"/>
              </a:spcAft>
              <a:buFont typeface="Arial" pitchFamily="34" charset="0"/>
              <a:buChar char="•"/>
              <a:defRPr/>
            </a:pPr>
            <a:endParaRPr lang="en-US" dirty="0">
              <a:ea typeface="+mn-ea"/>
              <a:cs typeface="+mn-cs"/>
            </a:endParaRPr>
          </a:p>
        </p:txBody>
      </p:sp>
      <p:sp>
        <p:nvSpPr>
          <p:cNvPr id="9" name="Slide Number Placeholder 8"/>
          <p:cNvSpPr>
            <a:spLocks noGrp="1"/>
          </p:cNvSpPr>
          <p:nvPr>
            <p:ph type="sldNum" sz="quarter" idx="12"/>
          </p:nvPr>
        </p:nvSpPr>
        <p:spPr/>
        <p:txBody>
          <a:bodyPr/>
          <a:lstStyle/>
          <a:p>
            <a:pPr>
              <a:defRPr/>
            </a:pPr>
            <a:fld id="{A7CFFADA-B25E-2340-B441-95C2C6B989BF}" type="slidenum">
              <a:rPr lang="en-US"/>
              <a:pPr>
                <a:defRPr/>
              </a:pPr>
              <a:t>47</a:t>
            </a:fld>
            <a:endParaRPr lang="en-US"/>
          </a:p>
        </p:txBody>
      </p:sp>
      <p:graphicFrame>
        <p:nvGraphicFramePr>
          <p:cNvPr id="6148" name="Object 5"/>
          <p:cNvGraphicFramePr>
            <a:graphicFrameLocks noChangeAspect="1"/>
          </p:cNvGraphicFramePr>
          <p:nvPr/>
        </p:nvGraphicFramePr>
        <p:xfrm>
          <a:off x="2760663" y="3013075"/>
          <a:ext cx="2486025" cy="492125"/>
        </p:xfrm>
        <a:graphic>
          <a:graphicData uri="http://schemas.openxmlformats.org/presentationml/2006/ole">
            <mc:AlternateContent xmlns:mc="http://schemas.openxmlformats.org/markup-compatibility/2006">
              <mc:Choice xmlns:v="urn:schemas-microsoft-com:vml" Requires="v">
                <p:oleObj spid="_x0000_s81937" name="Equation" r:id="rId3" imgW="1028700" imgH="203200" progId="Equation.DSMT4">
                  <p:embed/>
                </p:oleObj>
              </mc:Choice>
              <mc:Fallback>
                <p:oleObj name="Equation" r:id="rId3" imgW="1028700" imgH="203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663" y="3013075"/>
                        <a:ext cx="2486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49" name="Picture 2"/>
          <p:cNvPicPr>
            <a:picLocks noChangeAspect="1" noChangeArrowheads="1"/>
          </p:cNvPicPr>
          <p:nvPr/>
        </p:nvPicPr>
        <p:blipFill>
          <a:blip r:embed="rId5">
            <a:extLst>
              <a:ext uri="{28A0092B-C50C-407E-A947-70E740481C1C}">
                <a14:useLocalDpi xmlns:a14="http://schemas.microsoft.com/office/drawing/2010/main" val="0"/>
              </a:ext>
            </a:extLst>
          </a:blip>
          <a:srcRect l="1451" r="1451"/>
          <a:stretch>
            <a:fillRect/>
          </a:stretch>
        </p:blipFill>
        <p:spPr bwMode="auto">
          <a:xfrm>
            <a:off x="2020021" y="3364387"/>
            <a:ext cx="2133863" cy="134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3" descr="clusters1-eps-converted-to.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7326" y="3251984"/>
            <a:ext cx="1873350" cy="145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3717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Generalize Fermi acceleration for </a:t>
            </a:r>
            <a:r>
              <a:rPr lang="en-US" sz="3200" dirty="0" smtClean="0"/>
              <a:t>spatially </a:t>
            </a:r>
            <a:r>
              <a:rPr lang="en-US" sz="3200" dirty="0" smtClean="0"/>
              <a:t>distributed accelerators</a:t>
            </a:r>
            <a:endParaRPr lang="en-US" sz="32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5668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35" y="229333"/>
            <a:ext cx="8757113" cy="6244971"/>
          </a:xfrm>
          <a:prstGeom prst="rect">
            <a:avLst/>
          </a:prstGeom>
        </p:spPr>
      </p:pic>
    </p:spTree>
    <p:extLst>
      <p:ext uri="{BB962C8B-B14F-4D97-AF65-F5344CB8AC3E}">
        <p14:creationId xmlns:p14="http://schemas.microsoft.com/office/powerpoint/2010/main" val="94800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3D Resistive </a:t>
            </a:r>
            <a:r>
              <a:rPr lang="en-US" dirty="0" err="1" smtClean="0"/>
              <a:t>mhd</a:t>
            </a:r>
            <a:r>
              <a:rPr lang="en-US" dirty="0" smtClean="0"/>
              <a:t> turbulence to current sheets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948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body" idx="1"/>
          </p:nvPr>
        </p:nvSpPr>
        <p:spPr>
          <a:prstGeom prst="rect">
            <a:avLst/>
          </a:prstGeom>
          <a:blipFill>
            <a:blip r:embed="rId2"/>
          </a:blipFill>
        </p:spPr>
        <p:txBody>
          <a:bodyPr anchor="t"/>
          <a:lstStyle/>
          <a:p>
            <a:pPr marL="0" indent="0" defTabSz="242342">
              <a:spcBef>
                <a:spcPts val="1687"/>
              </a:spcBef>
              <a:buNone/>
              <a:defRPr sz="1800">
                <a:solidFill>
                  <a:srgbClr val="000000"/>
                </a:solidFill>
              </a:defRPr>
            </a:pPr>
            <a:r>
              <a:rPr sz="1600">
                <a:solidFill>
                  <a:srgbClr val="FFFFFF"/>
                </a:solidFill>
              </a:rPr>
              <a:t>Fermi use the diffusion equation to reach his famous result</a:t>
            </a:r>
          </a:p>
          <a:p>
            <a:pPr marL="0" indent="0" defTabSz="242342">
              <a:spcBef>
                <a:spcPts val="1687"/>
              </a:spcBef>
              <a:buNone/>
              <a:defRPr sz="1800">
                <a:solidFill>
                  <a:srgbClr val="000000"/>
                </a:solidFill>
              </a:defRPr>
            </a:pPr>
            <a:endParaRPr sz="1600">
              <a:solidFill>
                <a:srgbClr val="FFFFFF"/>
              </a:solidFill>
            </a:endParaRPr>
          </a:p>
          <a:p>
            <a:pPr marL="0" indent="0" defTabSz="242342">
              <a:spcBef>
                <a:spcPts val="1687"/>
              </a:spcBef>
              <a:buNone/>
              <a:defRPr sz="1800">
                <a:solidFill>
                  <a:srgbClr val="000000"/>
                </a:solidFill>
              </a:defRPr>
            </a:pPr>
            <a:endParaRPr sz="1600">
              <a:solidFill>
                <a:srgbClr val="FFFFFF"/>
              </a:solidFill>
            </a:endParaRPr>
          </a:p>
          <a:p>
            <a:pPr marL="0" indent="0" defTabSz="242342">
              <a:spcBef>
                <a:spcPts val="1687"/>
              </a:spcBef>
              <a:buNone/>
              <a:defRPr sz="1800">
                <a:solidFill>
                  <a:srgbClr val="000000"/>
                </a:solidFill>
              </a:defRPr>
            </a:pPr>
            <a:endParaRPr sz="1600">
              <a:solidFill>
                <a:srgbClr val="FFFFFF"/>
              </a:solidFill>
            </a:endParaRPr>
          </a:p>
          <a:p>
            <a:pPr marL="184391" indent="-184391" defTabSz="242342">
              <a:spcBef>
                <a:spcPts val="1687"/>
              </a:spcBef>
              <a:defRPr sz="1800">
                <a:solidFill>
                  <a:srgbClr val="000000"/>
                </a:solidFill>
              </a:defRPr>
            </a:pPr>
            <a:endParaRPr sz="1600">
              <a:solidFill>
                <a:srgbClr val="FFFFFF"/>
              </a:solidFill>
            </a:endParaRPr>
          </a:p>
          <a:p>
            <a:pPr marL="184391" indent="-184391" defTabSz="242342">
              <a:spcBef>
                <a:spcPts val="1687"/>
              </a:spcBef>
              <a:defRPr sz="1800">
                <a:solidFill>
                  <a:srgbClr val="000000"/>
                </a:solidFill>
              </a:defRPr>
            </a:pPr>
            <a:r>
              <a:rPr sz="1600">
                <a:solidFill>
                  <a:srgbClr val="FFFFFF"/>
                </a:solidFill>
              </a:rPr>
              <a:t>The diffusion coefficients are</a:t>
            </a:r>
          </a:p>
          <a:p>
            <a:pPr marL="184391" indent="-184391" defTabSz="242342">
              <a:spcBef>
                <a:spcPts val="1687"/>
              </a:spcBef>
              <a:defRPr sz="1800">
                <a:solidFill>
                  <a:srgbClr val="000000"/>
                </a:solidFill>
              </a:defRPr>
            </a:pPr>
            <a:endParaRPr sz="1600">
              <a:solidFill>
                <a:srgbClr val="FFFFFF"/>
              </a:solidFill>
            </a:endParaRPr>
          </a:p>
          <a:p>
            <a:pPr marL="0" indent="0" defTabSz="242342">
              <a:spcBef>
                <a:spcPts val="1687"/>
              </a:spcBef>
              <a:buNone/>
              <a:defRPr sz="1800">
                <a:solidFill>
                  <a:srgbClr val="000000"/>
                </a:solidFill>
              </a:defRPr>
            </a:pPr>
            <a:endParaRPr sz="1600">
              <a:solidFill>
                <a:srgbClr val="FFFFFF"/>
              </a:solidFill>
            </a:endParaRPr>
          </a:p>
          <a:p>
            <a:pPr marL="0" indent="0" defTabSz="242342">
              <a:spcBef>
                <a:spcPts val="1687"/>
              </a:spcBef>
              <a:buNone/>
              <a:defRPr sz="1800">
                <a:solidFill>
                  <a:srgbClr val="000000"/>
                </a:solidFill>
              </a:defRPr>
            </a:pPr>
            <a:endParaRPr sz="1600">
              <a:solidFill>
                <a:srgbClr val="FFFFFF"/>
              </a:solidFill>
            </a:endParaRPr>
          </a:p>
          <a:p>
            <a:pPr marL="184391" indent="-184391" defTabSz="242342">
              <a:spcBef>
                <a:spcPts val="1687"/>
              </a:spcBef>
              <a:defRPr sz="1800">
                <a:solidFill>
                  <a:srgbClr val="000000"/>
                </a:solidFill>
              </a:defRPr>
            </a:pPr>
            <a:endParaRPr sz="1600">
              <a:solidFill>
                <a:srgbClr val="FFFFFF"/>
              </a:solidFill>
            </a:endParaRPr>
          </a:p>
        </p:txBody>
      </p:sp>
      <p:grpSp>
        <p:nvGrpSpPr>
          <p:cNvPr id="87" name="Group 87"/>
          <p:cNvGrpSpPr/>
          <p:nvPr/>
        </p:nvGrpSpPr>
        <p:grpSpPr>
          <a:xfrm>
            <a:off x="923791" y="1727458"/>
            <a:ext cx="6080475" cy="1018207"/>
            <a:chOff x="-139700" y="-165100"/>
            <a:chExt cx="8647786" cy="1448114"/>
          </a:xfrm>
        </p:grpSpPr>
        <p:pic>
          <p:nvPicPr>
            <p:cNvPr id="86" name="MathTypeImage.pdf"/>
            <p:cNvPicPr/>
            <p:nvPr/>
          </p:nvPicPr>
          <p:blipFill>
            <a:blip r:embed="rId3">
              <a:extLst/>
            </a:blip>
            <a:srcRect/>
            <a:stretch>
              <a:fillRect/>
            </a:stretch>
          </p:blipFill>
          <p:spPr>
            <a:xfrm>
              <a:off x="0" y="0"/>
              <a:ext cx="8368387" cy="1117915"/>
            </a:xfrm>
            <a:prstGeom prst="rect">
              <a:avLst/>
            </a:prstGeom>
            <a:ln>
              <a:noFill/>
            </a:ln>
            <a:effectLst/>
          </p:spPr>
        </p:pic>
        <p:pic>
          <p:nvPicPr>
            <p:cNvPr id="85" name="Picture 84"/>
            <p:cNvPicPr/>
            <p:nvPr/>
          </p:nvPicPr>
          <p:blipFill>
            <a:blip r:embed="rId4">
              <a:extLst/>
            </a:blip>
            <a:stretch>
              <a:fillRect/>
            </a:stretch>
          </p:blipFill>
          <p:spPr>
            <a:xfrm>
              <a:off x="-139700" y="-165100"/>
              <a:ext cx="8647787" cy="1448115"/>
            </a:xfrm>
            <a:prstGeom prst="rect">
              <a:avLst/>
            </a:prstGeom>
            <a:effectLst/>
          </p:spPr>
        </p:pic>
      </p:grpSp>
      <p:grpSp>
        <p:nvGrpSpPr>
          <p:cNvPr id="90" name="Group 90"/>
          <p:cNvGrpSpPr/>
          <p:nvPr/>
        </p:nvGrpSpPr>
        <p:grpSpPr>
          <a:xfrm>
            <a:off x="2022113" y="3721739"/>
            <a:ext cx="3544746" cy="1918363"/>
            <a:chOff x="-139699" y="-165100"/>
            <a:chExt cx="5041415" cy="2728337"/>
          </a:xfrm>
        </p:grpSpPr>
        <p:pic>
          <p:nvPicPr>
            <p:cNvPr id="89" name="MathTypeImage.pdf"/>
            <p:cNvPicPr/>
            <p:nvPr/>
          </p:nvPicPr>
          <p:blipFill>
            <a:blip r:embed="rId5">
              <a:extLst/>
            </a:blip>
            <a:srcRect/>
            <a:stretch>
              <a:fillRect/>
            </a:stretch>
          </p:blipFill>
          <p:spPr>
            <a:xfrm>
              <a:off x="0" y="0"/>
              <a:ext cx="4762016" cy="2398138"/>
            </a:xfrm>
            <a:prstGeom prst="rect">
              <a:avLst/>
            </a:prstGeom>
            <a:ln>
              <a:noFill/>
            </a:ln>
            <a:effectLst/>
          </p:spPr>
        </p:pic>
        <p:pic>
          <p:nvPicPr>
            <p:cNvPr id="88" name="Picture 87"/>
            <p:cNvPicPr/>
            <p:nvPr/>
          </p:nvPicPr>
          <p:blipFill>
            <a:blip r:embed="rId6">
              <a:extLst/>
            </a:blip>
            <a:stretch>
              <a:fillRect/>
            </a:stretch>
          </p:blipFill>
          <p:spPr>
            <a:xfrm>
              <a:off x="-139700" y="-165100"/>
              <a:ext cx="5041416" cy="2728338"/>
            </a:xfrm>
            <a:prstGeom prst="rect">
              <a:avLst/>
            </a:prstGeom>
            <a:effectLst/>
          </p:spPr>
        </p:pic>
      </p:grpSp>
    </p:spTree>
    <p:extLst>
      <p:ext uri="{BB962C8B-B14F-4D97-AF65-F5344CB8AC3E}">
        <p14:creationId xmlns:p14="http://schemas.microsoft.com/office/powerpoint/2010/main" val="34494272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mi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9" y="80405"/>
            <a:ext cx="8985242" cy="6206911"/>
          </a:xfrm>
          <a:prstGeom prst="rect">
            <a:avLst/>
          </a:prstGeom>
        </p:spPr>
      </p:pic>
    </p:spTree>
    <p:extLst>
      <p:ext uri="{BB962C8B-B14F-4D97-AF65-F5344CB8AC3E}">
        <p14:creationId xmlns:p14="http://schemas.microsoft.com/office/powerpoint/2010/main" val="4095323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a:blipFill>
            <a:blip r:embed="rId2"/>
          </a:blipFill>
        </p:spPr>
        <p:txBody>
          <a:bodyPr anchor="t"/>
          <a:lstStyle>
            <a:lvl1pPr algn="l">
              <a:defRPr sz="3600" b="1">
                <a:solidFill>
                  <a:srgbClr val="FF745F"/>
                </a:solidFill>
                <a:latin typeface="Helvetica"/>
                <a:ea typeface="Helvetica"/>
                <a:cs typeface="Helvetica"/>
                <a:sym typeface="Helvetica"/>
              </a:defRPr>
            </a:lvl1pPr>
          </a:lstStyle>
          <a:p>
            <a:pPr lvl="0">
              <a:defRPr sz="1800" b="0">
                <a:solidFill>
                  <a:srgbClr val="000000"/>
                </a:solidFill>
              </a:defRPr>
            </a:pPr>
            <a:r>
              <a:rPr sz="2500"/>
              <a:t>A lattice gas model for Fermi type heating / acceleration</a:t>
            </a:r>
          </a:p>
        </p:txBody>
      </p:sp>
      <p:sp>
        <p:nvSpPr>
          <p:cNvPr id="98" name="Shape 98"/>
          <p:cNvSpPr>
            <a:spLocks noGrp="1"/>
          </p:cNvSpPr>
          <p:nvPr>
            <p:ph type="body" idx="1"/>
          </p:nvPr>
        </p:nvSpPr>
        <p:spPr>
          <a:prstGeom prst="rect">
            <a:avLst/>
          </a:prstGeom>
          <a:blipFill>
            <a:blip r:embed="rId3"/>
          </a:blipFill>
        </p:spPr>
        <p:txBody>
          <a:bodyPr anchor="t"/>
          <a:lstStyle/>
          <a:p>
            <a:pPr marL="212519" indent="-212519" defTabSz="279311">
              <a:spcBef>
                <a:spcPts val="1969"/>
              </a:spcBef>
              <a:defRPr sz="1800">
                <a:solidFill>
                  <a:srgbClr val="000000"/>
                </a:solidFill>
              </a:defRPr>
            </a:pPr>
            <a:r>
              <a:rPr sz="1800">
                <a:solidFill>
                  <a:srgbClr val="FFFFFF"/>
                </a:solidFill>
              </a:rPr>
              <a:t>We construct a 2D grid (NxN)</a:t>
            </a:r>
          </a:p>
          <a:p>
            <a:pPr marL="212519" indent="-212519" defTabSz="279311">
              <a:spcBef>
                <a:spcPts val="1969"/>
              </a:spcBef>
              <a:defRPr sz="1800">
                <a:solidFill>
                  <a:srgbClr val="000000"/>
                </a:solidFill>
              </a:defRPr>
            </a:pPr>
            <a:r>
              <a:rPr sz="1800">
                <a:solidFill>
                  <a:srgbClr val="FFFFFF"/>
                </a:solidFill>
              </a:rPr>
              <a:t>Each grid point is labeled with (i,j,k)</a:t>
            </a:r>
          </a:p>
          <a:p>
            <a:pPr marL="212519" indent="-212519" defTabSz="279311">
              <a:spcBef>
                <a:spcPts val="1969"/>
              </a:spcBef>
              <a:defRPr sz="1800">
                <a:solidFill>
                  <a:srgbClr val="000000"/>
                </a:solidFill>
              </a:defRPr>
            </a:pPr>
            <a:r>
              <a:rPr sz="1800">
                <a:solidFill>
                  <a:srgbClr val="FFFFFF"/>
                </a:solidFill>
              </a:rPr>
              <a:t>The (i,j) defines the spatial position of the grid and the k takes values (k=0) when the grid is empty and (k=1) when the grid is active</a:t>
            </a:r>
          </a:p>
          <a:p>
            <a:pPr marL="212519" indent="-212519" defTabSz="279311">
              <a:spcBef>
                <a:spcPts val="1969"/>
              </a:spcBef>
              <a:defRPr sz="1800">
                <a:solidFill>
                  <a:srgbClr val="000000"/>
                </a:solidFill>
              </a:defRPr>
            </a:pPr>
            <a:r>
              <a:rPr sz="1800">
                <a:solidFill>
                  <a:srgbClr val="FFFFFF"/>
                </a:solidFill>
              </a:rPr>
              <a:t>Only  1-10 % of the grid points are active.</a:t>
            </a:r>
          </a:p>
          <a:p>
            <a:pPr marL="212519" indent="-212519" defTabSz="279311">
              <a:spcBef>
                <a:spcPts val="1969"/>
              </a:spcBef>
              <a:defRPr sz="1800">
                <a:solidFill>
                  <a:srgbClr val="000000"/>
                </a:solidFill>
              </a:defRPr>
            </a:pPr>
            <a:r>
              <a:rPr sz="1800">
                <a:solidFill>
                  <a:srgbClr val="FFFFFF"/>
                </a:solidFill>
              </a:rPr>
              <a:t>When the particle (ion or electron) collides with an active point it changes it energy (depending on the local physics of the scatterer e.g. Alfven waves, current sheets,  shocks) state and direction of travel inside the box</a:t>
            </a:r>
          </a:p>
          <a:p>
            <a:pPr marL="212519" indent="-212519" defTabSz="279311">
              <a:spcBef>
                <a:spcPts val="1969"/>
              </a:spcBef>
              <a:defRPr sz="1800">
                <a:solidFill>
                  <a:srgbClr val="000000"/>
                </a:solidFill>
              </a:defRPr>
            </a:pPr>
            <a:r>
              <a:rPr sz="1800">
                <a:solidFill>
                  <a:srgbClr val="FFFFFF"/>
                </a:solidFill>
              </a:rPr>
              <a:t>At time t=0 the particles are located at random points inside the grid and have random energies selected from a Maxwellian distribution n(W,t=0)</a:t>
            </a:r>
          </a:p>
        </p:txBody>
      </p:sp>
    </p:spTree>
    <p:extLst>
      <p:ext uri="{BB962C8B-B14F-4D97-AF65-F5344CB8AC3E}">
        <p14:creationId xmlns:p14="http://schemas.microsoft.com/office/powerpoint/2010/main" val="20884943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normAutofit fontScale="90000"/>
          </a:bodyPr>
          <a:lstStyle>
            <a:lvl1pPr defTabSz="490727">
              <a:defRPr sz="6719"/>
            </a:lvl1pPr>
          </a:lstStyle>
          <a:p>
            <a:pPr lvl="0">
              <a:defRPr sz="1800">
                <a:solidFill>
                  <a:srgbClr val="000000"/>
                </a:solidFill>
              </a:defRPr>
            </a:pPr>
            <a:r>
              <a:rPr sz="4700">
                <a:solidFill>
                  <a:srgbClr val="FFFFFF"/>
                </a:solidFill>
              </a:rPr>
              <a:t>A lattice gas model for Fermi type processes</a:t>
            </a:r>
          </a:p>
        </p:txBody>
      </p:sp>
      <p:sp>
        <p:nvSpPr>
          <p:cNvPr id="101" name="Shape 101"/>
          <p:cNvSpPr>
            <a:spLocks noGrp="1"/>
          </p:cNvSpPr>
          <p:nvPr>
            <p:ph type="body" idx="1"/>
          </p:nvPr>
        </p:nvSpPr>
        <p:spPr>
          <a:prstGeom prst="rect">
            <a:avLst/>
          </a:prstGeom>
        </p:spPr>
        <p:txBody>
          <a:bodyPr/>
          <a:lstStyle/>
          <a:p>
            <a:pPr lvl="0"/>
            <a:endParaRPr/>
          </a:p>
        </p:txBody>
      </p:sp>
      <p:pic>
        <p:nvPicPr>
          <p:cNvPr id="102" name="f1b.jpg"/>
          <p:cNvPicPr/>
          <p:nvPr/>
        </p:nvPicPr>
        <p:blipFill>
          <a:blip r:embed="rId2">
            <a:extLst/>
          </a:blip>
          <a:stretch>
            <a:fillRect/>
          </a:stretch>
        </p:blipFill>
        <p:spPr>
          <a:xfrm>
            <a:off x="4436086" y="2450814"/>
            <a:ext cx="3639678" cy="2677627"/>
          </a:xfrm>
          <a:prstGeom prst="rect">
            <a:avLst/>
          </a:prstGeom>
          <a:ln w="12700">
            <a:miter lim="400000"/>
          </a:ln>
        </p:spPr>
      </p:pic>
      <p:pic>
        <p:nvPicPr>
          <p:cNvPr id="103" name="f1a.jpg"/>
          <p:cNvPicPr/>
          <p:nvPr/>
        </p:nvPicPr>
        <p:blipFill>
          <a:blip r:embed="rId3">
            <a:extLst/>
          </a:blip>
          <a:stretch>
            <a:fillRect/>
          </a:stretch>
        </p:blipFill>
        <p:spPr>
          <a:xfrm>
            <a:off x="709910" y="2450814"/>
            <a:ext cx="3622117" cy="2677627"/>
          </a:xfrm>
          <a:prstGeom prst="rect">
            <a:avLst/>
          </a:prstGeom>
          <a:ln w="12700">
            <a:miter lim="400000"/>
          </a:ln>
        </p:spPr>
      </p:pic>
    </p:spTree>
    <p:extLst>
      <p:ext uri="{BB962C8B-B14F-4D97-AF65-F5344CB8AC3E}">
        <p14:creationId xmlns:p14="http://schemas.microsoft.com/office/powerpoint/2010/main" val="24352612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lvl1pPr defTabSz="566674">
              <a:defRPr sz="7760"/>
            </a:lvl1pPr>
          </a:lstStyle>
          <a:p>
            <a:pPr lvl="0">
              <a:defRPr sz="1800">
                <a:solidFill>
                  <a:srgbClr val="000000"/>
                </a:solidFill>
              </a:defRPr>
            </a:pPr>
            <a:r>
              <a:rPr sz="5500">
                <a:solidFill>
                  <a:srgbClr val="FFFFFF"/>
                </a:solidFill>
              </a:rPr>
              <a:t>Statistical characteristics</a:t>
            </a:r>
          </a:p>
        </p:txBody>
      </p:sp>
      <p:sp>
        <p:nvSpPr>
          <p:cNvPr id="115" name="Shape 115"/>
          <p:cNvSpPr>
            <a:spLocks noGrp="1"/>
          </p:cNvSpPr>
          <p:nvPr>
            <p:ph type="body" idx="1"/>
          </p:nvPr>
        </p:nvSpPr>
        <p:spPr>
          <a:prstGeom prst="rect">
            <a:avLst/>
          </a:prstGeom>
          <a:blipFill>
            <a:blip r:embed="rId2"/>
          </a:blipFill>
        </p:spPr>
        <p:txBody>
          <a:bodyPr anchor="t">
            <a:noAutofit/>
          </a:bodyPr>
          <a:lstStyle>
            <a:lvl1pPr marL="0" indent="0">
              <a:spcBef>
                <a:spcPts val="4200"/>
              </a:spcBef>
              <a:buSzTx/>
              <a:buNone/>
              <a:defRPr sz="3400"/>
            </a:lvl1pPr>
          </a:lstStyle>
          <a:p>
            <a:pPr lvl="0">
              <a:defRPr sz="1800">
                <a:solidFill>
                  <a:srgbClr val="000000"/>
                </a:solidFill>
              </a:defRPr>
            </a:pPr>
            <a:r>
              <a:rPr sz="2400">
                <a:solidFill>
                  <a:srgbClr val="FFFFFF"/>
                </a:solidFill>
              </a:rPr>
              <a:t>We can estimate, based on the dynamics of the trajectories of the particles inside the lattice gas the diffusion and convection terms of the Diffusion equation</a:t>
            </a:r>
          </a:p>
        </p:txBody>
      </p:sp>
      <p:grpSp>
        <p:nvGrpSpPr>
          <p:cNvPr id="118" name="Group 118"/>
          <p:cNvGrpSpPr/>
          <p:nvPr/>
        </p:nvGrpSpPr>
        <p:grpSpPr>
          <a:xfrm>
            <a:off x="832837" y="4483264"/>
            <a:ext cx="3406388" cy="1462327"/>
            <a:chOff x="-139700" y="-165099"/>
            <a:chExt cx="4844639" cy="2079752"/>
          </a:xfrm>
        </p:grpSpPr>
        <p:pic>
          <p:nvPicPr>
            <p:cNvPr id="117" name="MathTypeImage.pdf"/>
            <p:cNvPicPr/>
            <p:nvPr/>
          </p:nvPicPr>
          <p:blipFill>
            <a:blip r:embed="rId3">
              <a:extLst/>
            </a:blip>
            <a:srcRect/>
            <a:stretch>
              <a:fillRect/>
            </a:stretch>
          </p:blipFill>
          <p:spPr>
            <a:xfrm>
              <a:off x="0" y="0"/>
              <a:ext cx="4565240" cy="1749553"/>
            </a:xfrm>
            <a:prstGeom prst="rect">
              <a:avLst/>
            </a:prstGeom>
            <a:ln>
              <a:noFill/>
            </a:ln>
            <a:effectLst/>
          </p:spPr>
        </p:pic>
        <p:pic>
          <p:nvPicPr>
            <p:cNvPr id="116" name="Picture 115"/>
            <p:cNvPicPr/>
            <p:nvPr/>
          </p:nvPicPr>
          <p:blipFill>
            <a:blip r:embed="rId4">
              <a:extLst/>
            </a:blip>
            <a:stretch>
              <a:fillRect/>
            </a:stretch>
          </p:blipFill>
          <p:spPr>
            <a:xfrm>
              <a:off x="-139700" y="-165100"/>
              <a:ext cx="4844640" cy="2079753"/>
            </a:xfrm>
            <a:prstGeom prst="rect">
              <a:avLst/>
            </a:prstGeom>
            <a:effectLst/>
          </p:spPr>
        </p:pic>
      </p:grpSp>
      <p:pic>
        <p:nvPicPr>
          <p:cNvPr id="119" name="fig3b.jpg"/>
          <p:cNvPicPr/>
          <p:nvPr/>
        </p:nvPicPr>
        <p:blipFill>
          <a:blip r:embed="rId5">
            <a:extLst/>
          </a:blip>
          <a:stretch>
            <a:fillRect/>
          </a:stretch>
        </p:blipFill>
        <p:spPr>
          <a:xfrm>
            <a:off x="4583026" y="2995227"/>
            <a:ext cx="3002744" cy="2215929"/>
          </a:xfrm>
          <a:prstGeom prst="rect">
            <a:avLst/>
          </a:prstGeom>
          <a:ln w="12700">
            <a:miter lim="400000"/>
          </a:ln>
        </p:spPr>
      </p:pic>
    </p:spTree>
    <p:extLst>
      <p:ext uri="{BB962C8B-B14F-4D97-AF65-F5344CB8AC3E}">
        <p14:creationId xmlns:p14="http://schemas.microsoft.com/office/powerpoint/2010/main" val="16235426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mi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78" y="194053"/>
            <a:ext cx="8733711" cy="6563305"/>
          </a:xfrm>
          <a:prstGeom prst="rect">
            <a:avLst/>
          </a:prstGeom>
        </p:spPr>
      </p:pic>
    </p:spTree>
    <p:extLst>
      <p:ext uri="{BB962C8B-B14F-4D97-AF65-F5344CB8AC3E}">
        <p14:creationId xmlns:p14="http://schemas.microsoft.com/office/powerpoint/2010/main" val="2042605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normAutofit fontScale="90000"/>
          </a:bodyPr>
          <a:lstStyle>
            <a:lvl1pPr defTabSz="490727">
              <a:defRPr sz="6719"/>
            </a:lvl1pPr>
          </a:lstStyle>
          <a:p>
            <a:pPr lvl="0">
              <a:defRPr sz="1800">
                <a:solidFill>
                  <a:srgbClr val="000000"/>
                </a:solidFill>
              </a:defRPr>
            </a:pPr>
            <a:r>
              <a:rPr sz="4700">
                <a:solidFill>
                  <a:srgbClr val="FFFFFF"/>
                </a:solidFill>
              </a:rPr>
              <a:t>plasma heating and acceleration of the tail</a:t>
            </a:r>
          </a:p>
        </p:txBody>
      </p:sp>
      <p:sp>
        <p:nvSpPr>
          <p:cNvPr id="122" name="Shape 122"/>
          <p:cNvSpPr>
            <a:spLocks noGrp="1"/>
          </p:cNvSpPr>
          <p:nvPr>
            <p:ph type="body" idx="1"/>
          </p:nvPr>
        </p:nvSpPr>
        <p:spPr>
          <a:xfrm>
            <a:off x="726017" y="1701636"/>
            <a:ext cx="3750469" cy="4420196"/>
          </a:xfrm>
          <a:prstGeom prst="rect">
            <a:avLst/>
          </a:prstGeom>
          <a:blipFill>
            <a:blip r:embed="rId2"/>
          </a:blipFill>
        </p:spPr>
        <p:txBody>
          <a:bodyPr anchor="t"/>
          <a:lstStyle>
            <a:lvl1pPr marL="0" indent="0">
              <a:spcBef>
                <a:spcPts val="4200"/>
              </a:spcBef>
              <a:buSzTx/>
              <a:buNone/>
            </a:lvl1pPr>
          </a:lstStyle>
          <a:p>
            <a:pPr lvl="0">
              <a:defRPr sz="1800">
                <a:solidFill>
                  <a:srgbClr val="000000"/>
                </a:solidFill>
              </a:defRPr>
            </a:pPr>
            <a:r>
              <a:rPr sz="2000">
                <a:solidFill>
                  <a:srgbClr val="FFFFFF"/>
                </a:solidFill>
              </a:rPr>
              <a:t>Based on the data from our simulation the diffusion coefficient for coronal plasma dominates the convection term contrary to the initial assumption of Fermi, so the diffusion equation for the low energy particles </a:t>
            </a:r>
          </a:p>
        </p:txBody>
      </p:sp>
      <p:grpSp>
        <p:nvGrpSpPr>
          <p:cNvPr id="125" name="Group 125"/>
          <p:cNvGrpSpPr/>
          <p:nvPr/>
        </p:nvGrpSpPr>
        <p:grpSpPr>
          <a:xfrm>
            <a:off x="726017" y="3984935"/>
            <a:ext cx="3703072" cy="2489370"/>
            <a:chOff x="-139700" y="-165100"/>
            <a:chExt cx="3687984" cy="2689989"/>
          </a:xfrm>
        </p:grpSpPr>
        <p:pic>
          <p:nvPicPr>
            <p:cNvPr id="124" name="MathTypeImage.pdf"/>
            <p:cNvPicPr/>
            <p:nvPr/>
          </p:nvPicPr>
          <p:blipFill>
            <a:blip r:embed="rId3">
              <a:extLst/>
            </a:blip>
            <a:srcRect/>
            <a:stretch>
              <a:fillRect/>
            </a:stretch>
          </p:blipFill>
          <p:spPr>
            <a:xfrm>
              <a:off x="0" y="0"/>
              <a:ext cx="3408585" cy="2359790"/>
            </a:xfrm>
            <a:prstGeom prst="rect">
              <a:avLst/>
            </a:prstGeom>
            <a:ln>
              <a:noFill/>
            </a:ln>
            <a:effectLst/>
          </p:spPr>
        </p:pic>
        <p:pic>
          <p:nvPicPr>
            <p:cNvPr id="123" name="Picture 122"/>
            <p:cNvPicPr/>
            <p:nvPr/>
          </p:nvPicPr>
          <p:blipFill>
            <a:blip r:embed="rId4">
              <a:extLst/>
            </a:blip>
            <a:stretch>
              <a:fillRect/>
            </a:stretch>
          </p:blipFill>
          <p:spPr>
            <a:xfrm>
              <a:off x="-139700" y="-165100"/>
              <a:ext cx="3687985" cy="2689990"/>
            </a:xfrm>
            <a:prstGeom prst="rect">
              <a:avLst/>
            </a:prstGeom>
            <a:effectLst/>
          </p:spPr>
        </p:pic>
      </p:grpSp>
      <p:pic>
        <p:nvPicPr>
          <p:cNvPr id="126" name="fig5a.jpg"/>
          <p:cNvPicPr/>
          <p:nvPr/>
        </p:nvPicPr>
        <p:blipFill>
          <a:blip r:embed="rId5">
            <a:extLst/>
          </a:blip>
          <a:stretch>
            <a:fillRect/>
          </a:stretch>
        </p:blipFill>
        <p:spPr>
          <a:xfrm>
            <a:off x="4402334" y="1706631"/>
            <a:ext cx="3335240" cy="2461300"/>
          </a:xfrm>
          <a:prstGeom prst="rect">
            <a:avLst/>
          </a:prstGeom>
          <a:ln w="12700">
            <a:miter lim="400000"/>
          </a:ln>
        </p:spPr>
      </p:pic>
      <p:pic>
        <p:nvPicPr>
          <p:cNvPr id="127" name="t_esc-eps-converted-to.jpg"/>
          <p:cNvPicPr/>
          <p:nvPr/>
        </p:nvPicPr>
        <p:blipFill>
          <a:blip r:embed="rId6">
            <a:extLst/>
          </a:blip>
          <a:stretch>
            <a:fillRect/>
          </a:stretch>
        </p:blipFill>
        <p:spPr>
          <a:xfrm>
            <a:off x="4429089" y="4177923"/>
            <a:ext cx="3281733" cy="2461300"/>
          </a:xfrm>
          <a:prstGeom prst="rect">
            <a:avLst/>
          </a:prstGeom>
          <a:ln w="12700">
            <a:miter lim="400000"/>
          </a:ln>
        </p:spPr>
      </p:pic>
    </p:spTree>
    <p:extLst>
      <p:ext uri="{BB962C8B-B14F-4D97-AF65-F5344CB8AC3E}">
        <p14:creationId xmlns:p14="http://schemas.microsoft.com/office/powerpoint/2010/main" val="1149900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341848" y="80585"/>
            <a:ext cx="8229600" cy="1143000"/>
          </a:xfrm>
          <a:prstGeom prst="rect">
            <a:avLst/>
          </a:prstGeom>
        </p:spPr>
        <p:txBody>
          <a:bodyPr>
            <a:noAutofit/>
          </a:bodyPr>
          <a:lstStyle>
            <a:lvl1pPr defTabSz="490727">
              <a:defRPr sz="6719"/>
            </a:lvl1pPr>
          </a:lstStyle>
          <a:p>
            <a:pPr lvl="0">
              <a:defRPr sz="1800">
                <a:solidFill>
                  <a:srgbClr val="000000"/>
                </a:solidFill>
              </a:defRPr>
            </a:pPr>
            <a:r>
              <a:rPr sz="3200" dirty="0">
                <a:solidFill>
                  <a:srgbClr val="FFFFFF"/>
                </a:solidFill>
              </a:rPr>
              <a:t>The “magnetic clouds” are replaced by Current </a:t>
            </a:r>
            <a:r>
              <a:rPr sz="3200" dirty="0" smtClean="0">
                <a:solidFill>
                  <a:srgbClr val="FFFFFF"/>
                </a:solidFill>
              </a:rPr>
              <a:t>sheets</a:t>
            </a:r>
            <a:r>
              <a:rPr lang="en-US" sz="3200" dirty="0" smtClean="0">
                <a:solidFill>
                  <a:srgbClr val="FFFFFF"/>
                </a:solidFill>
              </a:rPr>
              <a:t> and first order fermi processes</a:t>
            </a:r>
            <a:endParaRPr sz="3200" dirty="0">
              <a:solidFill>
                <a:srgbClr val="FFFFFF"/>
              </a:solidFill>
            </a:endParaRPr>
          </a:p>
        </p:txBody>
      </p:sp>
      <p:sp>
        <p:nvSpPr>
          <p:cNvPr id="130" name="Shape 130"/>
          <p:cNvSpPr>
            <a:spLocks noGrp="1"/>
          </p:cNvSpPr>
          <p:nvPr>
            <p:ph type="body" idx="1"/>
          </p:nvPr>
        </p:nvSpPr>
        <p:spPr>
          <a:xfrm>
            <a:off x="660797" y="1821656"/>
            <a:ext cx="3750469" cy="4420195"/>
          </a:xfrm>
          <a:prstGeom prst="rect">
            <a:avLst/>
          </a:prstGeom>
          <a:blipFill>
            <a:blip r:embed="rId2"/>
          </a:blipFill>
        </p:spPr>
        <p:txBody>
          <a:bodyPr anchor="t"/>
          <a:lstStyle/>
          <a:p>
            <a:pPr marL="312528" indent="-312528">
              <a:spcBef>
                <a:spcPts val="2953"/>
              </a:spcBef>
              <a:defRPr sz="1800">
                <a:solidFill>
                  <a:srgbClr val="000000"/>
                </a:solidFill>
              </a:defRPr>
            </a:pPr>
            <a:r>
              <a:rPr sz="2700">
                <a:solidFill>
                  <a:srgbClr val="FFFFFF"/>
                </a:solidFill>
              </a:rPr>
              <a:t>the energy gain from the interaction of particles with a CS </a:t>
            </a:r>
            <a:r>
              <a:rPr sz="2200">
                <a:solidFill>
                  <a:srgbClr val="FFFFFF"/>
                </a:solidFill>
              </a:rPr>
              <a:t>will</a:t>
            </a:r>
            <a:r>
              <a:rPr sz="2700">
                <a:solidFill>
                  <a:srgbClr val="FFFFFF"/>
                </a:solidFill>
              </a:rPr>
              <a:t> be </a:t>
            </a:r>
          </a:p>
        </p:txBody>
      </p:sp>
      <p:grpSp>
        <p:nvGrpSpPr>
          <p:cNvPr id="133" name="Group 133"/>
          <p:cNvGrpSpPr/>
          <p:nvPr/>
        </p:nvGrpSpPr>
        <p:grpSpPr>
          <a:xfrm>
            <a:off x="1190519" y="3676412"/>
            <a:ext cx="2961518" cy="997883"/>
            <a:chOff x="-139699" y="-165100"/>
            <a:chExt cx="4211936" cy="1419210"/>
          </a:xfrm>
        </p:grpSpPr>
        <p:pic>
          <p:nvPicPr>
            <p:cNvPr id="132" name="MathTypeImage.pdf"/>
            <p:cNvPicPr/>
            <p:nvPr/>
          </p:nvPicPr>
          <p:blipFill>
            <a:blip r:embed="rId3">
              <a:extLst/>
            </a:blip>
            <a:srcRect/>
            <a:stretch>
              <a:fillRect/>
            </a:stretch>
          </p:blipFill>
          <p:spPr>
            <a:xfrm>
              <a:off x="0" y="0"/>
              <a:ext cx="3932537" cy="1089011"/>
            </a:xfrm>
            <a:prstGeom prst="rect">
              <a:avLst/>
            </a:prstGeom>
            <a:ln>
              <a:noFill/>
            </a:ln>
            <a:effectLst/>
          </p:spPr>
        </p:pic>
        <p:pic>
          <p:nvPicPr>
            <p:cNvPr id="131" name="Picture 130"/>
            <p:cNvPicPr/>
            <p:nvPr/>
          </p:nvPicPr>
          <p:blipFill>
            <a:blip r:embed="rId4">
              <a:extLst/>
            </a:blip>
            <a:stretch>
              <a:fillRect/>
            </a:stretch>
          </p:blipFill>
          <p:spPr>
            <a:xfrm>
              <a:off x="-139700" y="-165100"/>
              <a:ext cx="4211937" cy="1419211"/>
            </a:xfrm>
            <a:prstGeom prst="rect">
              <a:avLst/>
            </a:prstGeom>
            <a:effectLst/>
          </p:spPr>
        </p:pic>
      </p:grpSp>
      <p:pic>
        <p:nvPicPr>
          <p:cNvPr id="134" name="WdistrF2p_t50.pdf"/>
          <p:cNvPicPr/>
          <p:nvPr/>
        </p:nvPicPr>
        <p:blipFill>
          <a:blip r:embed="rId5">
            <a:extLst/>
          </a:blip>
          <a:stretch>
            <a:fillRect/>
          </a:stretch>
        </p:blipFill>
        <p:spPr>
          <a:xfrm>
            <a:off x="4452719" y="1831503"/>
            <a:ext cx="3566140" cy="1837682"/>
          </a:xfrm>
          <a:prstGeom prst="rect">
            <a:avLst/>
          </a:prstGeom>
          <a:ln w="12700">
            <a:miter lim="400000"/>
          </a:ln>
        </p:spPr>
      </p:pic>
      <p:pic>
        <p:nvPicPr>
          <p:cNvPr id="135" name="mW_CSo.png"/>
          <p:cNvPicPr/>
          <p:nvPr/>
        </p:nvPicPr>
        <p:blipFill>
          <a:blip r:embed="rId6">
            <a:extLst/>
          </a:blip>
          <a:stretch>
            <a:fillRect/>
          </a:stretch>
        </p:blipFill>
        <p:spPr>
          <a:xfrm>
            <a:off x="4595043" y="3804047"/>
            <a:ext cx="3103646" cy="2327734"/>
          </a:xfrm>
          <a:prstGeom prst="rect">
            <a:avLst/>
          </a:prstGeom>
          <a:ln w="12700">
            <a:miter lim="400000"/>
          </a:ln>
        </p:spPr>
      </p:pic>
    </p:spTree>
    <p:extLst>
      <p:ext uri="{BB962C8B-B14F-4D97-AF65-F5344CB8AC3E}">
        <p14:creationId xmlns:p14="http://schemas.microsoft.com/office/powerpoint/2010/main" val="25924933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topic under consideration is intrinsically </a:t>
            </a:r>
            <a:r>
              <a:rPr lang="en-US" dirty="0" err="1" smtClean="0"/>
              <a:t>multiscale</a:t>
            </a:r>
            <a:r>
              <a:rPr lang="en-US" dirty="0" smtClean="0"/>
              <a:t> so  in this presentation I used data from several types of numerical codes to prove my case, e.g.</a:t>
            </a:r>
          </a:p>
          <a:p>
            <a:pPr marL="514350" indent="-514350">
              <a:buFont typeface="+mj-lt"/>
              <a:buAutoNum type="arabicPeriod"/>
            </a:pPr>
            <a:r>
              <a:rPr lang="en-US" dirty="0" smtClean="0"/>
              <a:t>3D Resistive MHD codes</a:t>
            </a:r>
          </a:p>
          <a:p>
            <a:pPr marL="514350" indent="-514350">
              <a:buFont typeface="+mj-lt"/>
              <a:buAutoNum type="arabicPeriod"/>
            </a:pPr>
            <a:r>
              <a:rPr lang="en-US" dirty="0" smtClean="0"/>
              <a:t>Test particle </a:t>
            </a:r>
            <a:r>
              <a:rPr lang="en-US" dirty="0" smtClean="0"/>
              <a:t>codes and CTRW codes</a:t>
            </a:r>
            <a:endParaRPr lang="en-US" dirty="0" smtClean="0"/>
          </a:p>
          <a:p>
            <a:pPr marL="514350" indent="-514350">
              <a:buFont typeface="+mj-lt"/>
              <a:buAutoNum type="arabicPeriod"/>
            </a:pPr>
            <a:r>
              <a:rPr lang="en-US" dirty="0" err="1" smtClean="0"/>
              <a:t>Gyrokinetic</a:t>
            </a:r>
            <a:r>
              <a:rPr lang="en-US" dirty="0" smtClean="0"/>
              <a:t> codes</a:t>
            </a:r>
          </a:p>
          <a:p>
            <a:pPr marL="514350" indent="-514350">
              <a:buFont typeface="+mj-lt"/>
              <a:buAutoNum type="arabicPeriod"/>
            </a:pPr>
            <a:r>
              <a:rPr lang="en-US" dirty="0" smtClean="0"/>
              <a:t>3D MHD +PIC codes</a:t>
            </a:r>
          </a:p>
          <a:p>
            <a:pPr marL="514350" indent="-514350">
              <a:buFont typeface="+mj-lt"/>
              <a:buAutoNum type="arabicPeriod"/>
            </a:pPr>
            <a:r>
              <a:rPr lang="en-US" dirty="0" smtClean="0"/>
              <a:t>3D PIC codes</a:t>
            </a:r>
          </a:p>
          <a:p>
            <a:pPr marL="514350" indent="-514350">
              <a:buFont typeface="+mj-lt"/>
              <a:buAutoNum type="arabicPeriod"/>
            </a:pPr>
            <a:r>
              <a:rPr lang="en-US" dirty="0" smtClean="0"/>
              <a:t>Diffusion Equation  and more not mentioned in my talk</a:t>
            </a:r>
          </a:p>
          <a:p>
            <a:pPr marL="514350" indent="-514350">
              <a:buFont typeface="+mj-lt"/>
              <a:buAutoNum type="arabicPeriod"/>
            </a:pPr>
            <a:endParaRPr lang="en-US" dirty="0"/>
          </a:p>
        </p:txBody>
      </p:sp>
    </p:spTree>
    <p:extLst>
      <p:ext uri="{BB962C8B-B14F-4D97-AF65-F5344CB8AC3E}">
        <p14:creationId xmlns:p14="http://schemas.microsoft.com/office/powerpoint/2010/main" val="518026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points from this presentation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MHD Turbulence are the natural way to form current sheets which reconnect and release energy (solar wind is one example)</a:t>
            </a:r>
          </a:p>
          <a:p>
            <a:r>
              <a:rPr lang="en-US" dirty="0" smtClean="0"/>
              <a:t>Externally driven stressed magnetic topologies also form current sheets (convection zone-solar atmosphere are magnetically coupled)</a:t>
            </a:r>
          </a:p>
          <a:p>
            <a:r>
              <a:rPr lang="en-US" dirty="0" smtClean="0"/>
              <a:t>Current sheets once they reconnect they initiate turbulence, as a dynamic feedback mechanism</a:t>
            </a:r>
          </a:p>
          <a:p>
            <a:r>
              <a:rPr lang="en-US" dirty="0" smtClean="0"/>
              <a:t>The kinetic aspect of this process and particle heating and acceleration needs new tools and the revised Fermi process seems to work fine for the moment.  Other tools like the probabilistic processes like the Continuous Random Walk are also used.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580918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Dimitruk</a:t>
            </a:r>
            <a:r>
              <a:rPr lang="en-US" dirty="0"/>
              <a:t> </a:t>
            </a:r>
            <a:r>
              <a:rPr lang="en-US" dirty="0" smtClean="0"/>
              <a:t>and  </a:t>
            </a:r>
            <a:r>
              <a:rPr lang="en-US" dirty="0" err="1" smtClean="0"/>
              <a:t>Matthaeus</a:t>
            </a:r>
            <a:r>
              <a:rPr lang="en-US" dirty="0" smtClean="0"/>
              <a:t>, </a:t>
            </a:r>
            <a:r>
              <a:rPr lang="en-US" dirty="0" err="1" smtClean="0"/>
              <a:t>ApJ</a:t>
            </a:r>
            <a:r>
              <a:rPr lang="en-US" dirty="0" smtClean="0"/>
              <a:t>, 2003</a:t>
            </a:r>
            <a:br>
              <a:rPr lang="en-US" dirty="0" smtClean="0"/>
            </a:br>
            <a:r>
              <a:rPr lang="en-US" dirty="0" err="1" smtClean="0"/>
              <a:t>Dimitruk</a:t>
            </a:r>
            <a:r>
              <a:rPr lang="en-US" dirty="0"/>
              <a:t>, </a:t>
            </a:r>
            <a:r>
              <a:rPr lang="en-US" dirty="0" err="1"/>
              <a:t>Matthaeus</a:t>
            </a:r>
            <a:r>
              <a:rPr lang="en-US" dirty="0"/>
              <a:t> and </a:t>
            </a:r>
            <a:r>
              <a:rPr lang="en-US" dirty="0" err="1"/>
              <a:t>Seenu</a:t>
            </a:r>
            <a:r>
              <a:rPr lang="en-US" dirty="0"/>
              <a:t>, </a:t>
            </a:r>
            <a:r>
              <a:rPr lang="en-US" dirty="0" err="1"/>
              <a:t>ApJ</a:t>
            </a:r>
            <a:r>
              <a:rPr lang="en-US" dirty="0"/>
              <a:t>, 2004</a:t>
            </a:r>
            <a:endParaRPr lang="el-GR" dirty="0"/>
          </a:p>
        </p:txBody>
      </p:sp>
      <p:sp>
        <p:nvSpPr>
          <p:cNvPr id="3" name="Content Placeholder 2"/>
          <p:cNvSpPr>
            <a:spLocks noGrp="1"/>
          </p:cNvSpPr>
          <p:nvPr>
            <p:ph sz="half" idx="1"/>
          </p:nvPr>
        </p:nvSpPr>
        <p:spPr/>
        <p:txBody>
          <a:bodyPr>
            <a:normAutofit fontScale="77500" lnSpcReduction="20000"/>
          </a:bodyPr>
          <a:lstStyle/>
          <a:p>
            <a:r>
              <a:rPr lang="en-US" dirty="0" smtClean="0"/>
              <a:t>These articles extended previous work by </a:t>
            </a:r>
            <a:r>
              <a:rPr lang="en-US" dirty="0" err="1" smtClean="0"/>
              <a:t>Matthaeus</a:t>
            </a:r>
            <a:r>
              <a:rPr lang="en-US" dirty="0" smtClean="0"/>
              <a:t> and </a:t>
            </a:r>
            <a:r>
              <a:rPr lang="en-US" dirty="0" err="1" smtClean="0"/>
              <a:t>Lamkin</a:t>
            </a:r>
            <a:r>
              <a:rPr lang="en-US" dirty="0" smtClean="0"/>
              <a:t>, 1989 and </a:t>
            </a:r>
            <a:r>
              <a:rPr lang="en-US" dirty="0" err="1" smtClean="0"/>
              <a:t>Biskamp</a:t>
            </a:r>
            <a:r>
              <a:rPr lang="en-US" dirty="0" smtClean="0"/>
              <a:t> and Welter 1989.</a:t>
            </a:r>
          </a:p>
          <a:p>
            <a:r>
              <a:rPr lang="en-US" dirty="0" smtClean="0"/>
              <a:t>They start with a DC magnetic </a:t>
            </a:r>
            <a:r>
              <a:rPr lang="el-GR" dirty="0" smtClean="0"/>
              <a:t>Β </a:t>
            </a:r>
            <a:r>
              <a:rPr lang="en-US" dirty="0" smtClean="0"/>
              <a:t> and add a fluctuating </a:t>
            </a:r>
            <a:r>
              <a:rPr lang="en-US" dirty="0" smtClean="0"/>
              <a:t>field </a:t>
            </a:r>
            <a:r>
              <a:rPr lang="el-GR" dirty="0" err="1" smtClean="0"/>
              <a:t>δΒ</a:t>
            </a:r>
            <a:r>
              <a:rPr lang="el-GR" dirty="0" smtClean="0"/>
              <a:t> </a:t>
            </a:r>
            <a:r>
              <a:rPr lang="en-US" dirty="0" smtClean="0"/>
              <a:t>comparable to B. They use the 3D compressible MHD equations to follow the evolution of these fluctuations.</a:t>
            </a:r>
          </a:p>
          <a:p>
            <a:r>
              <a:rPr lang="en-US" dirty="0" smtClean="0"/>
              <a:t>The overall picture they present is that CS formed as natural evolution of turbulent MHD fields</a:t>
            </a:r>
            <a:endParaRPr lang="el-GR" dirty="0"/>
          </a:p>
        </p:txBody>
      </p:sp>
      <p:pic>
        <p:nvPicPr>
          <p:cNvPr id="7" name="Content Placeholder 6"/>
          <p:cNvPicPr>
            <a:picLocks noGrp="1" noChangeAspect="1"/>
          </p:cNvPicPr>
          <p:nvPr>
            <p:ph sz="half" idx="2"/>
          </p:nvPr>
        </p:nvPicPr>
        <p:blipFill>
          <a:blip r:embed="rId2"/>
          <a:stretch>
            <a:fillRect/>
          </a:stretch>
        </p:blipFill>
        <p:spPr>
          <a:xfrm>
            <a:off x="4815649" y="1821206"/>
            <a:ext cx="4110059" cy="4600843"/>
          </a:xfrm>
          <a:prstGeom prst="rect">
            <a:avLst/>
          </a:prstGeom>
        </p:spPr>
      </p:pic>
    </p:spTree>
    <p:extLst>
      <p:ext uri="{BB962C8B-B14F-4D97-AF65-F5344CB8AC3E}">
        <p14:creationId xmlns:p14="http://schemas.microsoft.com/office/powerpoint/2010/main" val="5552527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Electric fields?</a:t>
            </a:r>
            <a:endParaRPr lang="el-GR" dirty="0"/>
          </a:p>
        </p:txBody>
      </p:sp>
      <p:sp>
        <p:nvSpPr>
          <p:cNvPr id="3" name="Content Placeholder 2"/>
          <p:cNvSpPr>
            <a:spLocks noGrp="1"/>
          </p:cNvSpPr>
          <p:nvPr>
            <p:ph sz="half" idx="1"/>
          </p:nvPr>
        </p:nvSpPr>
        <p:spPr>
          <a:xfrm>
            <a:off x="510241" y="2148253"/>
            <a:ext cx="3523769" cy="4034898"/>
          </a:xfrm>
        </p:spPr>
        <p:txBody>
          <a:bodyPr>
            <a:normAutofit fontScale="85000" lnSpcReduction="20000"/>
          </a:bodyPr>
          <a:lstStyle/>
          <a:p>
            <a:endParaRPr lang="en-US" dirty="0" smtClean="0"/>
          </a:p>
          <a:p>
            <a:endParaRPr lang="en-US" dirty="0"/>
          </a:p>
          <a:p>
            <a:endParaRPr lang="en-US" dirty="0" smtClean="0"/>
          </a:p>
          <a:p>
            <a:endParaRPr lang="en-US" dirty="0"/>
          </a:p>
          <a:p>
            <a:endParaRPr lang="en-US" dirty="0" smtClean="0"/>
          </a:p>
          <a:p>
            <a:endParaRPr lang="en-US" dirty="0" smtClean="0">
              <a:solidFill>
                <a:srgbClr val="FF0000"/>
              </a:solidFill>
            </a:endParaRPr>
          </a:p>
          <a:p>
            <a:endParaRPr lang="en-US" dirty="0" smtClean="0">
              <a:solidFill>
                <a:srgbClr val="002060"/>
              </a:solidFill>
            </a:endParaRPr>
          </a:p>
          <a:p>
            <a:pPr marL="0" indent="0">
              <a:buNone/>
            </a:pPr>
            <a:r>
              <a:rPr lang="en-US" dirty="0" smtClean="0"/>
              <a:t>Very </a:t>
            </a:r>
            <a:r>
              <a:rPr lang="en-US" dirty="0" smtClean="0"/>
              <a:t>few MHD simulations present the Electric field explicitly along there simulations</a:t>
            </a:r>
            <a:endParaRPr lang="el-GR" dirty="0"/>
          </a:p>
        </p:txBody>
      </p:sp>
      <p:pic>
        <p:nvPicPr>
          <p:cNvPr id="6" name="Content Placeholder 5"/>
          <p:cNvPicPr>
            <a:picLocks noGrp="1" noChangeAspect="1"/>
          </p:cNvPicPr>
          <p:nvPr>
            <p:ph sz="half" idx="2"/>
          </p:nvPr>
        </p:nvPicPr>
        <p:blipFill>
          <a:blip r:embed="rId3"/>
          <a:stretch>
            <a:fillRect/>
          </a:stretch>
        </p:blipFill>
        <p:spPr>
          <a:xfrm>
            <a:off x="4582157" y="2336801"/>
            <a:ext cx="3375712" cy="441346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695797081"/>
              </p:ext>
            </p:extLst>
          </p:nvPr>
        </p:nvGraphicFramePr>
        <p:xfrm>
          <a:off x="795489" y="1452920"/>
          <a:ext cx="2782736" cy="2904306"/>
        </p:xfrm>
        <a:graphic>
          <a:graphicData uri="http://schemas.openxmlformats.org/presentationml/2006/ole">
            <mc:AlternateContent xmlns:mc="http://schemas.openxmlformats.org/markup-compatibility/2006">
              <mc:Choice xmlns:v="urn:schemas-microsoft-com:vml" Requires="v">
                <p:oleObj spid="_x0000_s12365" name="Equation" r:id="rId4" imgW="2171700" imgH="1701800" progId="Equation.DSMT4">
                  <p:embed/>
                </p:oleObj>
              </mc:Choice>
              <mc:Fallback>
                <p:oleObj name="Equation" r:id="rId4" imgW="2171700" imgH="1701800" progId="Equation.DSMT4">
                  <p:embed/>
                  <p:pic>
                    <p:nvPicPr>
                      <p:cNvPr id="0" name=""/>
                      <p:cNvPicPr/>
                      <p:nvPr/>
                    </p:nvPicPr>
                    <p:blipFill>
                      <a:blip r:embed="rId5"/>
                      <a:stretch>
                        <a:fillRect/>
                      </a:stretch>
                    </p:blipFill>
                    <p:spPr>
                      <a:xfrm>
                        <a:off x="795489" y="1452920"/>
                        <a:ext cx="2782736" cy="2904306"/>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8755234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104" y="456442"/>
            <a:ext cx="7469945" cy="6122201"/>
          </a:xfrm>
          <a:prstGeom prst="rect">
            <a:avLst/>
          </a:prstGeom>
        </p:spPr>
      </p:pic>
    </p:spTree>
    <p:extLst>
      <p:ext uri="{BB962C8B-B14F-4D97-AF65-F5344CB8AC3E}">
        <p14:creationId xmlns:p14="http://schemas.microsoft.com/office/powerpoint/2010/main" val="4919094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wmatt1.png"/>
          <p:cNvPicPr/>
          <p:nvPr/>
        </p:nvPicPr>
        <p:blipFill>
          <a:blip r:embed="rId2">
            <a:extLst/>
          </a:blip>
          <a:stretch>
            <a:fillRect/>
          </a:stretch>
        </p:blipFill>
        <p:spPr>
          <a:xfrm>
            <a:off x="790277" y="1477863"/>
            <a:ext cx="4464844" cy="4741664"/>
          </a:xfrm>
          <a:prstGeom prst="rect">
            <a:avLst/>
          </a:prstGeom>
          <a:ln w="12700">
            <a:miter lim="400000"/>
          </a:ln>
        </p:spPr>
      </p:pic>
      <p:pic>
        <p:nvPicPr>
          <p:cNvPr id="71" name="wmatt2.png"/>
          <p:cNvPicPr/>
          <p:nvPr/>
        </p:nvPicPr>
        <p:blipFill>
          <a:blip r:embed="rId3">
            <a:extLst/>
          </a:blip>
          <a:stretch>
            <a:fillRect/>
          </a:stretch>
        </p:blipFill>
        <p:spPr>
          <a:xfrm>
            <a:off x="5404157" y="1082311"/>
            <a:ext cx="3293359" cy="3228910"/>
          </a:xfrm>
          <a:prstGeom prst="rect">
            <a:avLst/>
          </a:prstGeom>
          <a:ln w="12700">
            <a:miter lim="400000"/>
          </a:ln>
        </p:spPr>
      </p:pic>
      <p:sp>
        <p:nvSpPr>
          <p:cNvPr id="72" name="Shape 72"/>
          <p:cNvSpPr>
            <a:spLocks noGrp="1"/>
          </p:cNvSpPr>
          <p:nvPr>
            <p:ph type="title" idx="4294967295"/>
          </p:nvPr>
        </p:nvSpPr>
        <p:spPr>
          <a:xfrm>
            <a:off x="669727" y="-17859"/>
            <a:ext cx="7804547" cy="1518047"/>
          </a:xfrm>
          <a:prstGeom prst="rect">
            <a:avLst/>
          </a:prstGeom>
          <a:blipFill>
            <a:blip r:embed="rId4"/>
          </a:blipFill>
        </p:spPr>
        <p:txBody>
          <a:bodyPr anchor="t"/>
          <a:lstStyle/>
          <a:p>
            <a:pPr algn="l" defTabSz="321457">
              <a:defRPr sz="1800">
                <a:solidFill>
                  <a:srgbClr val="000000"/>
                </a:solidFill>
              </a:defRPr>
            </a:pPr>
            <a:r>
              <a:rPr sz="1600">
                <a:latin typeface="Times"/>
                <a:ea typeface="Times"/>
                <a:cs typeface="Times"/>
                <a:sym typeface="Times"/>
              </a:rPr>
              <a:t>Test particle acceleration in three-dimensional Hall MHD</a:t>
            </a:r>
          </a:p>
          <a:p>
            <a:pPr algn="l" defTabSz="321457">
              <a:defRPr sz="1800">
                <a:solidFill>
                  <a:srgbClr val="000000"/>
                </a:solidFill>
              </a:defRPr>
            </a:pPr>
            <a:r>
              <a:rPr sz="1600">
                <a:latin typeface="Times"/>
                <a:ea typeface="Times"/>
                <a:cs typeface="Times"/>
                <a:sym typeface="Times"/>
              </a:rPr>
              <a:t>turbulence</a:t>
            </a:r>
          </a:p>
          <a:p>
            <a:pPr algn="l" defTabSz="321457">
              <a:defRPr sz="1800">
                <a:solidFill>
                  <a:srgbClr val="000000"/>
                </a:solidFill>
              </a:defRPr>
            </a:pPr>
            <a:r>
              <a:rPr sz="1900" b="1">
                <a:latin typeface="Times"/>
                <a:ea typeface="Times"/>
                <a:cs typeface="Times"/>
                <a:sym typeface="Times"/>
              </a:rPr>
              <a:t>P. Dmitruk and W. H. Matthaeus</a:t>
            </a:r>
          </a:p>
          <a:p>
            <a:pPr algn="l" defTabSz="321457">
              <a:defRPr sz="1800">
                <a:solidFill>
                  <a:srgbClr val="000000"/>
                </a:solidFill>
              </a:defRPr>
            </a:pPr>
            <a:r>
              <a:rPr sz="1600">
                <a:latin typeface="Times"/>
                <a:ea typeface="Times"/>
                <a:cs typeface="Times"/>
                <a:sym typeface="Times"/>
              </a:rPr>
              <a:t>JGR, 2006</a:t>
            </a:r>
          </a:p>
        </p:txBody>
      </p:sp>
    </p:spTree>
    <p:extLst>
      <p:ext uri="{BB962C8B-B14F-4D97-AF65-F5344CB8AC3E}">
        <p14:creationId xmlns:p14="http://schemas.microsoft.com/office/powerpoint/2010/main" val="981887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748</TotalTime>
  <Words>1589</Words>
  <Application>Microsoft Macintosh PowerPoint</Application>
  <PresentationFormat>On-screen Show (4:3)</PresentationFormat>
  <Paragraphs>214</Paragraphs>
  <Slides>59</Slides>
  <Notes>9</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63" baseType="lpstr">
      <vt:lpstr> Black </vt:lpstr>
      <vt:lpstr>Equation</vt:lpstr>
      <vt:lpstr>Microsoft Equation 3.0</vt:lpstr>
      <vt:lpstr>MathType 6.0 Equation</vt:lpstr>
      <vt:lpstr>Current fragmentation and particle acceleration in strongly turbulent plasma</vt:lpstr>
      <vt:lpstr>Main topics</vt:lpstr>
      <vt:lpstr>The main theme of this talk is  “From fully developed turbulence to Current Sheets and reconnection and  from reconnection  to fully developed turbulence”</vt:lpstr>
      <vt:lpstr>In how many natural systems the interplay between turbulence and reconnection is active?</vt:lpstr>
      <vt:lpstr>From 3D Resistive mhd turbulence to current sheets</vt:lpstr>
      <vt:lpstr>Dimitruk and  Matthaeus, ApJ, 2003 Dimitruk, Matthaeus and Seenu, ApJ, 2004</vt:lpstr>
      <vt:lpstr>The Electric fields?</vt:lpstr>
      <vt:lpstr>PowerPoint Presentation</vt:lpstr>
      <vt:lpstr>Test particle acceleration in three-dimensional Hall MHD turbulence P. Dmitruk and W. H. Matthaeus JGR, 2006</vt:lpstr>
      <vt:lpstr>Statistical properties of currents sheets</vt:lpstr>
      <vt:lpstr>Statistical analysis of current sheets in three dimensional MHD turbulence  Zhadankin et al, ApJ, 2013</vt:lpstr>
      <vt:lpstr>Energy dissipation rate</vt:lpstr>
      <vt:lpstr>Peak current density</vt:lpstr>
      <vt:lpstr>PowerPoint Presentation</vt:lpstr>
      <vt:lpstr>Solar Wind data</vt:lpstr>
      <vt:lpstr>Current shheets formation driven from the boundary</vt:lpstr>
      <vt:lpstr>PowerPoint Presentation</vt:lpstr>
      <vt:lpstr>Externally Stressed magnetic loops</vt:lpstr>
      <vt:lpstr>MHD Equations</vt:lpstr>
      <vt:lpstr>The stochastic loop model (Galsgaard)</vt:lpstr>
      <vt:lpstr>PowerPoint Presentation</vt:lpstr>
      <vt:lpstr>PowerPoint Presentation</vt:lpstr>
      <vt:lpstr>PowerPoint Presentation</vt:lpstr>
      <vt:lpstr>The role of non uniform resistivity</vt:lpstr>
      <vt:lpstr>A ‘Turbulent’ Field Model  (stochastic but not resonant accelerator)  (Azner+Vlahos, APJL, 2004)</vt:lpstr>
      <vt:lpstr>PowerPoint Presentation</vt:lpstr>
      <vt:lpstr>PowerPoint Presentation</vt:lpstr>
      <vt:lpstr>From Current sheets to turbulence</vt:lpstr>
      <vt:lpstr>Dynamic Evolution of large scale current sheets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3d pic simulations on current sheet evolution</vt:lpstr>
      <vt:lpstr>PowerPoint Presentation</vt:lpstr>
      <vt:lpstr>Gyrokinetic simulations of current sheets</vt:lpstr>
      <vt:lpstr>Gyrokinetic simulations on magnetic reconnection  Pueschel et al, PoP 2211</vt:lpstr>
      <vt:lpstr>PowerPoint Presentation</vt:lpstr>
      <vt:lpstr>PowerPoint Presentation</vt:lpstr>
      <vt:lpstr>Continuous Time random walk</vt:lpstr>
      <vt:lpstr>Particle dynamics in a fractal distribution of fragmented currents</vt:lpstr>
      <vt:lpstr>The probability distribution of the distance between the current fragments</vt:lpstr>
      <vt:lpstr>Distribution of Currents and Electric fields</vt:lpstr>
      <vt:lpstr>Based on the statistical properties of the distribution of current sheets we can follow the evolution of the particles (Vlahos, Isliker, Lepreti, Apj, 2004)</vt:lpstr>
      <vt:lpstr>Generalize Fermi acceleration for spatially distributed accelerators</vt:lpstr>
      <vt:lpstr>PowerPoint Presentation</vt:lpstr>
      <vt:lpstr>PowerPoint Presentation</vt:lpstr>
      <vt:lpstr>PowerPoint Presentation</vt:lpstr>
      <vt:lpstr>A lattice gas model for Fermi type heating / acceleration</vt:lpstr>
      <vt:lpstr>A lattice gas model for Fermi type processes</vt:lpstr>
      <vt:lpstr>Statistical characteristics</vt:lpstr>
      <vt:lpstr>PowerPoint Presentation</vt:lpstr>
      <vt:lpstr>plasma heating and acceleration of the tail</vt:lpstr>
      <vt:lpstr>The “magnetic clouds” are replaced by Current sheets and first order fermi processes</vt:lpstr>
      <vt:lpstr>Conclusions</vt:lpstr>
      <vt:lpstr>Main points from this presentation</vt:lpstr>
    </vt:vector>
  </TitlesOfParts>
  <Company>Aristotle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fragmentation and particle acceleration in strongly turbulent plasma</dc:title>
  <dc:creator>Loukas Vlahos</dc:creator>
  <cp:lastModifiedBy>Loukas Vlahos</cp:lastModifiedBy>
  <cp:revision>65</cp:revision>
  <dcterms:created xsi:type="dcterms:W3CDTF">2015-10-01T08:52:56Z</dcterms:created>
  <dcterms:modified xsi:type="dcterms:W3CDTF">2015-10-04T18:09:39Z</dcterms:modified>
</cp:coreProperties>
</file>