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51" r:id="rId1"/>
  </p:sldMasterIdLst>
  <p:notesMasterIdLst>
    <p:notesMasterId r:id="rId66"/>
  </p:notesMasterIdLst>
  <p:handoutMasterIdLst>
    <p:handoutMasterId r:id="rId67"/>
  </p:handoutMasterIdLst>
  <p:sldIdLst>
    <p:sldId id="375" r:id="rId2"/>
    <p:sldId id="261" r:id="rId3"/>
    <p:sldId id="342" r:id="rId4"/>
    <p:sldId id="301" r:id="rId5"/>
    <p:sldId id="368" r:id="rId6"/>
    <p:sldId id="370" r:id="rId7"/>
    <p:sldId id="264" r:id="rId8"/>
    <p:sldId id="325" r:id="rId9"/>
    <p:sldId id="357" r:id="rId10"/>
    <p:sldId id="347" r:id="rId11"/>
    <p:sldId id="353" r:id="rId12"/>
    <p:sldId id="354" r:id="rId13"/>
    <p:sldId id="355" r:id="rId14"/>
    <p:sldId id="282" r:id="rId15"/>
    <p:sldId id="356" r:id="rId16"/>
    <p:sldId id="284" r:id="rId17"/>
    <p:sldId id="349" r:id="rId18"/>
    <p:sldId id="334" r:id="rId19"/>
    <p:sldId id="358" r:id="rId20"/>
    <p:sldId id="265" r:id="rId21"/>
    <p:sldId id="266" r:id="rId22"/>
    <p:sldId id="267" r:id="rId23"/>
    <p:sldId id="268" r:id="rId24"/>
    <p:sldId id="269" r:id="rId25"/>
    <p:sldId id="371" r:id="rId26"/>
    <p:sldId id="285" r:id="rId27"/>
    <p:sldId id="274" r:id="rId28"/>
    <p:sldId id="298" r:id="rId29"/>
    <p:sldId id="302" r:id="rId30"/>
    <p:sldId id="273" r:id="rId31"/>
    <p:sldId id="313" r:id="rId32"/>
    <p:sldId id="299" r:id="rId33"/>
    <p:sldId id="286" r:id="rId34"/>
    <p:sldId id="333" r:id="rId35"/>
    <p:sldId id="335" r:id="rId36"/>
    <p:sldId id="337" r:id="rId37"/>
    <p:sldId id="336" r:id="rId38"/>
    <p:sldId id="338" r:id="rId39"/>
    <p:sldId id="339" r:id="rId40"/>
    <p:sldId id="373" r:id="rId41"/>
    <p:sldId id="374" r:id="rId42"/>
    <p:sldId id="367" r:id="rId43"/>
    <p:sldId id="359" r:id="rId44"/>
    <p:sldId id="369" r:id="rId45"/>
    <p:sldId id="361" r:id="rId46"/>
    <p:sldId id="362" r:id="rId47"/>
    <p:sldId id="363" r:id="rId48"/>
    <p:sldId id="364" r:id="rId49"/>
    <p:sldId id="365" r:id="rId50"/>
    <p:sldId id="366" r:id="rId51"/>
    <p:sldId id="304" r:id="rId52"/>
    <p:sldId id="320" r:id="rId53"/>
    <p:sldId id="352" r:id="rId54"/>
    <p:sldId id="351" r:id="rId55"/>
    <p:sldId id="350" r:id="rId56"/>
    <p:sldId id="340" r:id="rId57"/>
    <p:sldId id="326" r:id="rId58"/>
    <p:sldId id="327" r:id="rId59"/>
    <p:sldId id="341" r:id="rId60"/>
    <p:sldId id="324" r:id="rId61"/>
    <p:sldId id="279" r:id="rId62"/>
    <p:sldId id="372" r:id="rId63"/>
    <p:sldId id="306" r:id="rId64"/>
    <p:sldId id="308" r:id="rId65"/>
  </p:sldIdLst>
  <p:sldSz cx="9144000" cy="6858000" type="screen4x3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60CD4079-C788-44FA-AEC4-35F31ECD339E}">
          <p14:sldIdLst>
            <p14:sldId id="375"/>
            <p14:sldId id="261"/>
            <p14:sldId id="342"/>
            <p14:sldId id="301"/>
          </p14:sldIdLst>
        </p14:section>
        <p14:section name="HAGIS-LIGKA Model" id="{DE4577C9-F880-4545-BDC4-0C1F2D621B32}">
          <p14:sldIdLst>
            <p14:sldId id="368"/>
            <p14:sldId id="370"/>
            <p14:sldId id="264"/>
            <p14:sldId id="325"/>
          </p14:sldIdLst>
        </p14:section>
        <p14:section name="ASDEX Upgrade EP Transport &amp; Losses" id="{A9FFA05F-9ADD-41EB-879C-6F70FD1920D7}">
          <p14:sldIdLst>
            <p14:sldId id="357"/>
            <p14:sldId id="347"/>
            <p14:sldId id="353"/>
            <p14:sldId id="354"/>
            <p14:sldId id="355"/>
            <p14:sldId id="282"/>
            <p14:sldId id="356"/>
            <p14:sldId id="284"/>
            <p14:sldId id="349"/>
            <p14:sldId id="334"/>
          </p14:sldIdLst>
        </p14:section>
        <p14:section name="ITER Alfven-EP interaction" id="{D89FE83C-D0E4-4B18-8061-C554178B605D}">
          <p14:sldIdLst>
            <p14:sldId id="358"/>
            <p14:sldId id="265"/>
            <p14:sldId id="266"/>
            <p14:sldId id="267"/>
            <p14:sldId id="268"/>
            <p14:sldId id="269"/>
            <p14:sldId id="371"/>
            <p14:sldId id="285"/>
            <p14:sldId id="274"/>
            <p14:sldId id="298"/>
            <p14:sldId id="302"/>
            <p14:sldId id="273"/>
            <p14:sldId id="313"/>
            <p14:sldId id="299"/>
            <p14:sldId id="286"/>
            <p14:sldId id="333"/>
            <p14:sldId id="335"/>
            <p14:sldId id="337"/>
            <p14:sldId id="336"/>
            <p14:sldId id="338"/>
            <p14:sldId id="339"/>
          </p14:sldIdLst>
        </p14:section>
        <p14:section name="Conclusions &amp; Outlook" id="{2884F8A6-90E7-4824-BD8B-9142ED5E1323}">
          <p14:sldIdLst>
            <p14:sldId id="373"/>
            <p14:sldId id="374"/>
          </p14:sldIdLst>
        </p14:section>
        <p14:section name="ITPA Saturation Study" id="{C0D872F7-5E0B-468B-8A1B-934D922A4D5E}">
          <p14:sldIdLst>
            <p14:sldId id="367"/>
            <p14:sldId id="359"/>
            <p14:sldId id="369"/>
            <p14:sldId id="361"/>
            <p14:sldId id="362"/>
            <p14:sldId id="363"/>
            <p14:sldId id="364"/>
            <p14:sldId id="365"/>
            <p14:sldId id="366"/>
            <p14:sldId id="304"/>
          </p14:sldIdLst>
        </p14:section>
        <p14:section name="Backup" id="{7D6C1A69-27B4-47BC-9535-3558B6AE91D1}">
          <p14:sldIdLst>
            <p14:sldId id="320"/>
          </p14:sldIdLst>
        </p14:section>
        <p14:section name="ASDEX Upgrade comparison" id="{DA27E3E5-F5D3-43A6-8950-75FE72CE1793}">
          <p14:sldIdLst>
            <p14:sldId id="352"/>
            <p14:sldId id="351"/>
            <p14:sldId id="350"/>
          </p14:sldIdLst>
        </p14:section>
        <p14:section name="ITER Linear results" id="{ED4B0822-2C94-4F5B-B939-70A815ABE5FA}">
          <p14:sldIdLst>
            <p14:sldId id="340"/>
            <p14:sldId id="326"/>
            <p14:sldId id="327"/>
            <p14:sldId id="341"/>
            <p14:sldId id="324"/>
          </p14:sldIdLst>
        </p14:section>
        <p14:section name="ITER Nonlinear results (reduced damping)" id="{FE21F3F1-7098-45F8-B474-A18CEBDCCFAD}">
          <p14:sldIdLst>
            <p14:sldId id="279"/>
          </p14:sldIdLst>
        </p14:section>
        <p14:section name="ITPA Saturation Study" id="{17CD7379-61F8-4362-AFBD-CFC972DCA563}">
          <p14:sldIdLst>
            <p14:sldId id="372"/>
            <p14:sldId id="306"/>
            <p14:sldId id="30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E39"/>
    <a:srgbClr val="024ECA"/>
    <a:srgbClr val="2007D7"/>
    <a:srgbClr val="0066FF"/>
    <a:srgbClr val="FF7C80"/>
    <a:srgbClr val="FF5050"/>
    <a:srgbClr val="FF9933"/>
    <a:srgbClr val="FFCC66"/>
    <a:srgbClr val="C4068E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89" autoAdjust="0"/>
    <p:restoredTop sz="92250" autoAdjust="0"/>
  </p:normalViewPr>
  <p:slideViewPr>
    <p:cSldViewPr showGuides="1">
      <p:cViewPr>
        <p:scale>
          <a:sx n="93" d="100"/>
          <a:sy n="93" d="100"/>
        </p:scale>
        <p:origin x="-1002" y="-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7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488"/>
    </p:cViewPr>
  </p:sorterViewPr>
  <p:notesViewPr>
    <p:cSldViewPr showGuides="1">
      <p:cViewPr varScale="1">
        <p:scale>
          <a:sx n="85" d="100"/>
          <a:sy n="85" d="100"/>
        </p:scale>
        <p:origin x="-3834" y="-96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wmf"/><Relationship Id="rId2" Type="http://schemas.openxmlformats.org/officeDocument/2006/relationships/image" Target="../media/image101.wmf"/><Relationship Id="rId1" Type="http://schemas.openxmlformats.org/officeDocument/2006/relationships/image" Target="../media/image10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15B2C45A-E869-45FE-B529-AF49C0F3C669}" type="datetimeFigureOut">
              <a:rPr lang="en-GB" smtClean="0">
                <a:latin typeface="Arial" panose="020B0604020202020204" pitchFamily="34" charset="0"/>
              </a:rPr>
              <a:pPr/>
              <a:t>02/10/2015</a:t>
            </a:fld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A1166760-0E69-430F-A97F-08802152DB5E}" type="slidenum">
              <a:rPr lang="en-GB" smtClean="0">
                <a:latin typeface="Arial" panose="020B0604020202020204" pitchFamily="34" charset="0"/>
              </a:rPr>
              <a:pPr/>
              <a:t>‹#›</a:t>
            </a:fld>
            <a:endParaRPr lang="en-GB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6496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F93E6C17-F35F-4654-8DE9-B693AC206066}" type="datetimeFigureOut">
              <a:rPr lang="en-GB" smtClean="0"/>
              <a:pPr/>
              <a:t>02/10/2015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49027E0A-1465-4A40-B1D5-9126D49509F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3348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96510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This data is from ITER_15MA_2014  run 241 (redistribution=blue) and runs in folder “</a:t>
            </a:r>
            <a:r>
              <a:rPr lang="en-US" baseline="0" dirty="0" err="1" smtClean="0"/>
              <a:t>betascaling</a:t>
            </a:r>
            <a:r>
              <a:rPr lang="en-US" baseline="0" dirty="0" smtClean="0"/>
              <a:t>” (</a:t>
            </a:r>
            <a:r>
              <a:rPr lang="en-US" baseline="0" dirty="0" err="1" smtClean="0"/>
              <a:t>beta_crits</a:t>
            </a:r>
            <a:r>
              <a:rPr lang="en-US" baseline="0" dirty="0" smtClean="0"/>
              <a:t>=red dots): plot_radial_betacrit_diff2NL.py. The width of the modes (thicker parts of lines) is obtained from HAGIS_DIAG.py -&gt; mode.py -&gt; Plot_2Ddata_sth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33737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from ITER</a:t>
            </a:r>
            <a:r>
              <a:rPr lang="en-US" baseline="0" dirty="0" smtClean="0"/>
              <a:t>_15MA_2014 runs: 162,</a:t>
            </a:r>
            <a:r>
              <a:rPr lang="en-US" sz="1200" dirty="0" smtClean="0"/>
              <a:t> 150-59,171-178,184-192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34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08184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from ITER</a:t>
            </a:r>
            <a:r>
              <a:rPr lang="en-US" baseline="0" dirty="0" smtClean="0"/>
              <a:t>_15MA_2014 runs: 162,</a:t>
            </a:r>
            <a:r>
              <a:rPr lang="en-US" sz="1200" dirty="0" smtClean="0"/>
              <a:t> 150-59,171-178,184-192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08184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from ITER</a:t>
            </a:r>
            <a:r>
              <a:rPr lang="en-US" baseline="0" dirty="0" smtClean="0"/>
              <a:t>_15MA_2014 runs: 162,</a:t>
            </a:r>
            <a:r>
              <a:rPr lang="en-US" sz="1200" dirty="0" smtClean="0"/>
              <a:t> 150-59,171-178,184-192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08184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This data is from ITER_15MA_2014  run 241 (redistribution=blue) and runs in folder “</a:t>
            </a:r>
            <a:r>
              <a:rPr lang="en-US" baseline="0" dirty="0" err="1" smtClean="0"/>
              <a:t>betascaling</a:t>
            </a:r>
            <a:r>
              <a:rPr lang="en-US" baseline="0" dirty="0" smtClean="0"/>
              <a:t>” (</a:t>
            </a:r>
            <a:r>
              <a:rPr lang="en-US" baseline="0" dirty="0" err="1" smtClean="0"/>
              <a:t>beta_crits</a:t>
            </a:r>
            <a:r>
              <a:rPr lang="en-US" baseline="0" dirty="0" smtClean="0"/>
              <a:t>=red dots): plot_radial_betacrit_diff2NL.py. The width of the modes (thicker parts of lines) is obtained from HAGIS_DIAG.py -&gt; mode.py -&gt; Plot_2Ddata_sth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37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33737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This data is from ITER_15MA_2014  run 241 (redistribution=blue) and runs in folder “</a:t>
            </a:r>
            <a:r>
              <a:rPr lang="en-US" baseline="0" dirty="0" err="1" smtClean="0"/>
              <a:t>betascaling</a:t>
            </a:r>
            <a:r>
              <a:rPr lang="en-US" baseline="0" dirty="0" smtClean="0"/>
              <a:t>” (</a:t>
            </a:r>
            <a:r>
              <a:rPr lang="en-US" baseline="0" dirty="0" err="1" smtClean="0"/>
              <a:t>beta_crits</a:t>
            </a:r>
            <a:r>
              <a:rPr lang="en-US" baseline="0" dirty="0" smtClean="0"/>
              <a:t>=red dots): plot_radial_betacrit_diff2NL.py. The width of the modes (thicker parts of lines) is obtained from HAGIS_DIAG.py -&gt; mode.py -&gt; Plot_2Ddata_sth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38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33737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Plotting tool (right): mode.py -&gt; Plot_2Ddata_Rz; data for losses was given by Antti, produced with ASCOT w/o any islands or TAE (just field ripple)</a:t>
            </a:r>
          </a:p>
          <a:p>
            <a:r>
              <a:rPr lang="en-US" baseline="0" dirty="0" smtClean="0"/>
              <a:t>Plotting tool (left): Hamiltonian Mapping for ITPA n=6 TAE for run008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40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45423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Gaps are wide because of low-shear and flat background density.</a:t>
            </a:r>
          </a:p>
          <a:p>
            <a:r>
              <a:rPr lang="en-US" dirty="0" smtClean="0"/>
              <a:t>Frequencies in the middle of the gap</a:t>
            </a:r>
            <a:r>
              <a:rPr lang="en-US" baseline="0" dirty="0" smtClean="0"/>
              <a:t> due to non-perturbative effects (/= MHD result!)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55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38146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Reasons for low damping: </a:t>
            </a:r>
          </a:p>
          <a:p>
            <a:r>
              <a:rPr lang="en-US" dirty="0" smtClean="0"/>
              <a:t>low-n branch: amplitudes of pol.</a:t>
            </a:r>
            <a:r>
              <a:rPr lang="en-US" baseline="0" dirty="0" smtClean="0"/>
              <a:t> harmonics are low, therefore weak continuum damping; </a:t>
            </a:r>
          </a:p>
          <a:p>
            <a:r>
              <a:rPr lang="en-US" baseline="0" dirty="0" smtClean="0"/>
              <a:t>high-n branch: high frequencies lead to low ion Landau damping, low shear leads to low radiative damping.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56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75159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Reasons for low damping: </a:t>
            </a:r>
          </a:p>
          <a:p>
            <a:r>
              <a:rPr lang="en-US" dirty="0" smtClean="0"/>
              <a:t>low-n branch: amplitudes of pol.</a:t>
            </a:r>
            <a:r>
              <a:rPr lang="en-US" baseline="0" dirty="0" smtClean="0"/>
              <a:t> harmonics are low, therefore weak continuum damping; </a:t>
            </a:r>
          </a:p>
          <a:p>
            <a:r>
              <a:rPr lang="en-US" baseline="0" dirty="0" smtClean="0"/>
              <a:t>high-n branch: high frequencies lead to low ion Landau damping, low shear leads to low radiative damping.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57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7515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Gaps are wide because of low-shear and flat background density.</a:t>
            </a:r>
          </a:p>
          <a:p>
            <a:r>
              <a:rPr lang="en-US" dirty="0" smtClean="0"/>
              <a:t>Frequencies in the middle of the gap</a:t>
            </a:r>
            <a:r>
              <a:rPr lang="en-US" baseline="0" dirty="0" smtClean="0"/>
              <a:t> due to non-perturbative effects (/= MHD result!)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38146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Reasons for drive:</a:t>
            </a:r>
          </a:p>
          <a:p>
            <a:r>
              <a:rPr lang="en-US" dirty="0" err="1" smtClean="0"/>
              <a:t>k_theta</a:t>
            </a:r>
            <a:r>
              <a:rPr lang="en-US" dirty="0" smtClean="0"/>
              <a:t> * banana-orbit</a:t>
            </a:r>
            <a:r>
              <a:rPr lang="en-US" baseline="0" dirty="0" smtClean="0"/>
              <a:t> = 1,</a:t>
            </a:r>
          </a:p>
          <a:p>
            <a:r>
              <a:rPr lang="en-US" baseline="0" dirty="0" smtClean="0"/>
              <a:t>high EP density gradient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58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66939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Plotting tool: fit_densgamma.py.</a:t>
            </a:r>
            <a:r>
              <a:rPr lang="en-US" baseline="0" dirty="0" smtClean="0"/>
              <a:t> The </a:t>
            </a:r>
            <a:r>
              <a:rPr lang="en-US" dirty="0" smtClean="0"/>
              <a:t>runs are single mode runs with different densities</a:t>
            </a:r>
            <a:r>
              <a:rPr lang="en-US" baseline="0" dirty="0" smtClean="0"/>
              <a:t> w/o any damping,</a:t>
            </a:r>
            <a:r>
              <a:rPr lang="en-US" dirty="0" smtClean="0"/>
              <a:t> in folder “</a:t>
            </a:r>
            <a:r>
              <a:rPr lang="en-US" dirty="0" err="1" smtClean="0"/>
              <a:t>betascaling</a:t>
            </a:r>
            <a:r>
              <a:rPr lang="en-US" dirty="0" smtClean="0"/>
              <a:t>”. The LIGKA</a:t>
            </a:r>
            <a:r>
              <a:rPr lang="en-US" baseline="0" dirty="0" smtClean="0"/>
              <a:t> </a:t>
            </a:r>
            <a:r>
              <a:rPr lang="en-US" dirty="0" smtClean="0"/>
              <a:t>damping is</a:t>
            </a:r>
            <a:r>
              <a:rPr lang="en-US" baseline="0" dirty="0" smtClean="0"/>
              <a:t> subtracted from the growth rate in the fit script, such that the zero line here means linear growth = damping.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59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4245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Reasons for low damping: </a:t>
            </a:r>
          </a:p>
          <a:p>
            <a:r>
              <a:rPr lang="en-US" dirty="0" smtClean="0"/>
              <a:t>low-n branch: amplitudes of pol.</a:t>
            </a:r>
            <a:r>
              <a:rPr lang="en-US" baseline="0" dirty="0" smtClean="0"/>
              <a:t> harmonics are low, therefore weak continuum damping; </a:t>
            </a:r>
          </a:p>
          <a:p>
            <a:r>
              <a:rPr lang="en-US" baseline="0" dirty="0" smtClean="0"/>
              <a:t>high-n branch: high frequencies lead to low ion Landau damping, low shear leads to low radiative damping.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7515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Reasons for drive:</a:t>
            </a:r>
          </a:p>
          <a:p>
            <a:r>
              <a:rPr lang="en-US" dirty="0" err="1" smtClean="0"/>
              <a:t>k_theta</a:t>
            </a:r>
            <a:r>
              <a:rPr lang="en-US" dirty="0" smtClean="0"/>
              <a:t> * banana-orbit</a:t>
            </a:r>
            <a:r>
              <a:rPr lang="en-US" baseline="0" dirty="0" smtClean="0"/>
              <a:t> = 1,</a:t>
            </a:r>
          </a:p>
          <a:p>
            <a:r>
              <a:rPr lang="en-US" baseline="0" dirty="0" smtClean="0"/>
              <a:t>high EP density gradient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6693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Plotting tool: fit_gammaamp_damp.py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82914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This data is from ITER_15MA_2014  run 206 (redistribution=green) and runs in folder “</a:t>
            </a:r>
            <a:r>
              <a:rPr lang="en-US" baseline="0" dirty="0" err="1" smtClean="0"/>
              <a:t>betascaling</a:t>
            </a:r>
            <a:r>
              <a:rPr lang="en-US" baseline="0" dirty="0" smtClean="0"/>
              <a:t>” (</a:t>
            </a:r>
            <a:r>
              <a:rPr lang="en-US" baseline="0" dirty="0" err="1" smtClean="0"/>
              <a:t>beta_crits</a:t>
            </a:r>
            <a:r>
              <a:rPr lang="en-US" baseline="0" dirty="0" smtClean="0"/>
              <a:t>=red dots); tool to plot: plot_radial_betacrit_diffQL.py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0747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from ITER</a:t>
            </a:r>
            <a:r>
              <a:rPr lang="en-US" baseline="0" dirty="0" smtClean="0"/>
              <a:t>_15MA_2014 runs: 162,</a:t>
            </a:r>
            <a:r>
              <a:rPr lang="en-US" sz="1200" dirty="0" smtClean="0"/>
              <a:t> 150-59,171-178,184-192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08184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from ITER</a:t>
            </a:r>
            <a:r>
              <a:rPr lang="en-US" baseline="0" dirty="0" smtClean="0"/>
              <a:t>_15MA_2014 runs: 162,</a:t>
            </a:r>
            <a:r>
              <a:rPr lang="en-US" sz="1200" dirty="0" smtClean="0"/>
              <a:t> 150-59,171-178,184-192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08184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This data is from ITER_15MA_2014  run 241 (redistribution=blue) and runs in folder “</a:t>
            </a:r>
            <a:r>
              <a:rPr lang="en-US" baseline="0" dirty="0" err="1" smtClean="0"/>
              <a:t>betascaling</a:t>
            </a:r>
            <a:r>
              <a:rPr lang="en-US" baseline="0" dirty="0" smtClean="0"/>
              <a:t>” (</a:t>
            </a:r>
            <a:r>
              <a:rPr lang="en-US" baseline="0" dirty="0" err="1" smtClean="0"/>
              <a:t>beta_crits</a:t>
            </a:r>
            <a:r>
              <a:rPr lang="en-US" baseline="0" dirty="0" smtClean="0"/>
              <a:t>=red dots): plot_radial_betacrit_diff2NL.py. The width of the modes (thicker parts of lines) is obtained from HAGIS_DIAG.py -&gt; mode.py -&gt; Plot_2Ddata_sth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3373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1.png" descr="EUROFUSION PowerPoint MASTER DECKBLATT.png"/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0648"/>
            <a:ext cx="9144000" cy="641908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536" y="2348880"/>
            <a:ext cx="8496944" cy="1296144"/>
          </a:xfrm>
        </p:spPr>
        <p:txBody>
          <a:bodyPr>
            <a:noAutofit/>
          </a:bodyPr>
          <a:lstStyle>
            <a:lvl1pPr algn="l">
              <a:defRPr sz="35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Nonlinear Energetic Particle Transport in the Presence of Multiple </a:t>
            </a:r>
            <a:r>
              <a:rPr lang="en-GB" dirty="0" err="1" smtClean="0"/>
              <a:t>Alfvénic</a:t>
            </a:r>
            <a:r>
              <a:rPr lang="en-GB" dirty="0" smtClean="0"/>
              <a:t> Waves in ASDEX Upgrade and ITER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5536" y="4293096"/>
            <a:ext cx="4392488" cy="432048"/>
          </a:xfrm>
        </p:spPr>
        <p:txBody>
          <a:bodyPr>
            <a:normAutofit/>
          </a:bodyPr>
          <a:lstStyle>
            <a:lvl1pPr marL="0" indent="0" algn="l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Mirjam</a:t>
            </a:r>
            <a:r>
              <a:rPr lang="en-US" dirty="0" smtClean="0"/>
              <a:t> Schneller</a:t>
            </a:r>
          </a:p>
        </p:txBody>
      </p:sp>
      <p:sp>
        <p:nvSpPr>
          <p:cNvPr id="5" name="AutoShape 2" descr="https://idw-online.de/pages/de/institutionlogo921"/>
          <p:cNvSpPr>
            <a:spLocks noChangeAspect="1" noChangeArrowheads="1"/>
          </p:cNvSpPr>
          <p:nvPr userDrawn="1"/>
        </p:nvSpPr>
        <p:spPr bwMode="auto">
          <a:xfrm>
            <a:off x="155575" y="-457200"/>
            <a:ext cx="107632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95536" y="5691683"/>
            <a:ext cx="1295375" cy="905669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Logo of presenter</a:t>
            </a:r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5724129" y="5661248"/>
            <a:ext cx="3168352" cy="9361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18230283" y="40252896"/>
            <a:ext cx="9924896" cy="1781641"/>
            <a:chOff x="18230283" y="40396912"/>
            <a:chExt cx="9924896" cy="1781641"/>
          </a:xfrm>
        </p:grpSpPr>
        <p:sp>
          <p:nvSpPr>
            <p:cNvPr id="10" name="Rectangle 9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3" name="Picture 12" descr="EuropeanFlag-stars.eps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18382683" y="40405296"/>
            <a:ext cx="9924896" cy="1781641"/>
            <a:chOff x="18230283" y="40396912"/>
            <a:chExt cx="9924896" cy="1781641"/>
          </a:xfrm>
        </p:grpSpPr>
        <p:sp>
          <p:nvSpPr>
            <p:cNvPr id="15" name="Rectangle 14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6" name="Picture 15" descr="EuropeanFlag-stars.eps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 userDrawn="1"/>
        </p:nvGrpSpPr>
        <p:grpSpPr>
          <a:xfrm>
            <a:off x="18535083" y="40557696"/>
            <a:ext cx="9924896" cy="1781641"/>
            <a:chOff x="18230283" y="40396912"/>
            <a:chExt cx="9924896" cy="1781641"/>
          </a:xfrm>
        </p:grpSpPr>
        <p:sp>
          <p:nvSpPr>
            <p:cNvPr id="18" name="Rectangle 17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9" name="Picture 18" descr="EuropeanFlag-stars.eps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 userDrawn="1"/>
        </p:nvGrpSpPr>
        <p:grpSpPr>
          <a:xfrm>
            <a:off x="18687483" y="40710096"/>
            <a:ext cx="9924896" cy="1781641"/>
            <a:chOff x="18230283" y="40396912"/>
            <a:chExt cx="9924896" cy="1781641"/>
          </a:xfrm>
        </p:grpSpPr>
        <p:sp>
          <p:nvSpPr>
            <p:cNvPr id="21" name="Rectangle 20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2" name="Picture 21" descr="EuropeanFlag-stars.eps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5292080" y="5805264"/>
            <a:ext cx="3610184" cy="648072"/>
            <a:chOff x="18230283" y="40396912"/>
            <a:chExt cx="9924896" cy="1781641"/>
          </a:xfrm>
        </p:grpSpPr>
        <p:sp>
          <p:nvSpPr>
            <p:cNvPr id="24" name="Rectangle 23"/>
            <p:cNvSpPr/>
            <p:nvPr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kern="1200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5" name="Picture 24" descr="EuropeanFlag-stars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24" y="5589239"/>
            <a:ext cx="1194048" cy="106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661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543800" cy="457200"/>
          </a:xfrm>
        </p:spPr>
        <p:txBody>
          <a:bodyPr>
            <a:noAutofit/>
          </a:bodyPr>
          <a:lstStyle>
            <a:lvl1pPr algn="l">
              <a:lnSpc>
                <a:spcPts val="3200"/>
              </a:lnSpc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896544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544" y="6381328"/>
            <a:ext cx="8240228" cy="26813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GB" dirty="0" err="1" smtClean="0"/>
              <a:t>Mirjam</a:t>
            </a:r>
            <a:r>
              <a:rPr lang="en-GB" dirty="0" smtClean="0"/>
              <a:t> Schneller | EFTC | </a:t>
            </a:r>
            <a:r>
              <a:rPr lang="en-GB" dirty="0" err="1" smtClean="0"/>
              <a:t>Lisboa</a:t>
            </a:r>
            <a:r>
              <a:rPr lang="en-GB" dirty="0" smtClean="0"/>
              <a:t> | Oct. 6, 2015 | Page</a:t>
            </a:r>
            <a:endParaRPr lang="en-GB" dirty="0"/>
          </a:p>
        </p:txBody>
      </p:sp>
      <p:pic>
        <p:nvPicPr>
          <p:cNvPr id="4" name="Picture 3" descr="EurofusionDis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116632"/>
            <a:ext cx="458197" cy="46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52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GB" smtClean="0"/>
              <a:t>Mirjam Schneller | EFTC | Lisboa | Oct. 6, 2015 | Page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6A6D9FA1-99C7-4910-8E32-B85D378B006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3215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2.png"/><Relationship Id="rId5" Type="http://schemas.openxmlformats.org/officeDocument/2006/relationships/image" Target="../media/image41.wmf"/><Relationship Id="rId4" Type="http://schemas.openxmlformats.org/officeDocument/2006/relationships/oleObject" Target="../embeddings/oleObject5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4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9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0.png"/><Relationship Id="rId4" Type="http://schemas.openxmlformats.org/officeDocument/2006/relationships/image" Target="../media/image8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image" Target="../media/image103.png"/><Relationship Id="rId7" Type="http://schemas.openxmlformats.org/officeDocument/2006/relationships/image" Target="../media/image10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102.wmf"/><Relationship Id="rId5" Type="http://schemas.openxmlformats.org/officeDocument/2006/relationships/image" Target="../media/image105.png"/><Relationship Id="rId10" Type="http://schemas.openxmlformats.org/officeDocument/2006/relationships/oleObject" Target="../embeddings/oleObject9.bin"/><Relationship Id="rId4" Type="http://schemas.openxmlformats.org/officeDocument/2006/relationships/image" Target="../media/image104.png"/><Relationship Id="rId9" Type="http://schemas.openxmlformats.org/officeDocument/2006/relationships/image" Target="../media/image101.w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2.png"/><Relationship Id="rId4" Type="http://schemas.openxmlformats.org/officeDocument/2006/relationships/image" Target="../media/image8.wmf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Nonlinear Energetic Particle Transport in the Presence of Multiple </a:t>
            </a:r>
            <a:r>
              <a:rPr lang="en-GB" dirty="0" err="1"/>
              <a:t>Alfvénic</a:t>
            </a:r>
            <a:r>
              <a:rPr lang="en-GB" dirty="0"/>
              <a:t> Waves in ASDEX Upgrade and ITER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Mirjam</a:t>
            </a:r>
            <a:r>
              <a:rPr lang="en-US" dirty="0" smtClean="0"/>
              <a:t> Schneller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76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163488"/>
            <a:ext cx="9018240" cy="457200"/>
          </a:xfrm>
        </p:spPr>
        <p:txBody>
          <a:bodyPr/>
          <a:lstStyle/>
          <a:p>
            <a:pPr>
              <a:lnSpc>
                <a:spcPts val="2700"/>
              </a:lnSpc>
            </a:pPr>
            <a:r>
              <a:rPr lang="en-US" sz="2800" dirty="0" smtClean="0"/>
              <a:t>3.1 ASDEX Upgrade Observations  </a:t>
            </a:r>
            <a:r>
              <a:rPr lang="en-US" sz="2000" dirty="0" smtClean="0"/>
              <a:t>[García-Muñoz’10]</a:t>
            </a:r>
            <a:endParaRPr lang="de-DE" sz="2000" b="0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Mirjam Schneller | EFTC | Lisboa | Oct. 6, 2015 | Page</a:t>
            </a:r>
            <a:endParaRPr lang="en-GB" dirty="0" smtClean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294967295"/>
          </p:nvPr>
        </p:nvSpPr>
        <p:spPr>
          <a:xfrm>
            <a:off x="7010400" y="6308725"/>
            <a:ext cx="2133600" cy="365125"/>
          </a:xfrm>
        </p:spPr>
        <p:txBody>
          <a:bodyPr/>
          <a:lstStyle/>
          <a:p>
            <a:fld id="{6A6D9FA1-99C7-4910-8E32-B85D378B0060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9" name="Shape 98"/>
          <p:cNvSpPr/>
          <p:nvPr/>
        </p:nvSpPr>
        <p:spPr>
          <a:xfrm>
            <a:off x="3851920" y="1340768"/>
            <a:ext cx="5139642" cy="2808312"/>
          </a:xfrm>
          <a:prstGeom prst="rect">
            <a:avLst/>
          </a:prstGeom>
          <a:ln w="38100">
            <a:solidFill>
              <a:srgbClr val="0048AA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lvl="0"/>
            <a:endParaRPr dirty="0"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851491"/>
            <a:ext cx="3748200" cy="53858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51920" y="851491"/>
            <a:ext cx="5275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ICRH-heated ASDEX Upgrade discharge #23824:</a:t>
            </a:r>
            <a:endParaRPr lang="de-DE" dirty="0"/>
          </a:p>
        </p:txBody>
      </p:sp>
      <p:sp>
        <p:nvSpPr>
          <p:cNvPr id="12" name="TextBox 11"/>
          <p:cNvSpPr txBox="1"/>
          <p:nvPr/>
        </p:nvSpPr>
        <p:spPr>
          <a:xfrm>
            <a:off x="3910523" y="1340768"/>
            <a:ext cx="51347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Measurements at Fast Ion Loss Detector (FILD):</a:t>
            </a:r>
          </a:p>
          <a:p>
            <a:r>
              <a:rPr lang="en-US" dirty="0" smtClean="0"/>
              <a:t>Strong temporal variation of loss signal: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total amount of EP losses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classification of losses: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964224" y="2708920"/>
                <a:ext cx="477566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coherent</a:t>
                </a:r>
                <a:r>
                  <a:rPr lang="en-US" b="1" dirty="0" smtClean="0">
                    <a:solidFill>
                      <a:srgbClr val="003399"/>
                    </a:solidFill>
                  </a:rPr>
                  <a:t>    </a:t>
                </a:r>
                <a:r>
                  <a:rPr lang="en-US" dirty="0" smtClean="0"/>
                  <a:t>= </a:t>
                </a:r>
                <a:r>
                  <a:rPr lang="en-US" b="1" dirty="0" smtClean="0">
                    <a:solidFill>
                      <a:srgbClr val="003399"/>
                    </a:solidFill>
                  </a:rPr>
                  <a:t>convective</a:t>
                </a:r>
                <a:r>
                  <a:rPr lang="en-US" dirty="0" smtClean="0"/>
                  <a:t>,</a:t>
                </a:r>
                <a:r>
                  <a:rPr lang="en-US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∝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(</a:t>
                </a:r>
                <a:r>
                  <a:rPr lang="el-GR" dirty="0" smtClean="0"/>
                  <a:t>δ</a:t>
                </a:r>
                <a:r>
                  <a:rPr lang="en-US" dirty="0" smtClean="0"/>
                  <a:t>B/B), </a:t>
                </a:r>
              </a:p>
              <a:p>
                <a:r>
                  <a:rPr lang="en-US" dirty="0"/>
                  <a:t> </a:t>
                </a:r>
                <a:r>
                  <a:rPr lang="en-US" dirty="0" smtClean="0"/>
                  <a:t>                   w/ correlation to mode/beat freq.</a:t>
                </a:r>
                <a:endParaRPr lang="en-US" baseline="300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4224" y="2708920"/>
                <a:ext cx="4775666" cy="646331"/>
              </a:xfrm>
              <a:prstGeom prst="rect">
                <a:avLst/>
              </a:prstGeom>
              <a:blipFill rotWithShape="1">
                <a:blip r:embed="rId3"/>
                <a:stretch>
                  <a:fillRect l="-1020" t="-4717" r="-255" b="-1415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964224" y="3432723"/>
                <a:ext cx="5027338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i="0" dirty="0" smtClean="0">
                        <a:solidFill>
                          <a:schemeClr val="tx1"/>
                        </a:solidFill>
                      </a:rPr>
                      <m:t>in</m:t>
                    </m:r>
                    <m:r>
                      <m:rPr>
                        <m:nor/>
                      </m:rPr>
                      <a:rPr lang="en-US" dirty="0" smtClean="0">
                        <a:solidFill>
                          <a:schemeClr val="tx1"/>
                        </a:solidFill>
                      </a:rPr>
                      <m:t>coherent</m:t>
                    </m:r>
                    <m:r>
                      <m:rPr>
                        <m:nor/>
                      </m:rPr>
                      <a:rPr lang="en-US" b="1" dirty="0" smtClean="0">
                        <a:solidFill>
                          <a:srgbClr val="003399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b="0" dirty="0" smtClean="0">
                        <a:solidFill>
                          <a:schemeClr val="tx1"/>
                        </a:solidFill>
                      </a:rPr>
                      <m:t>= </m:t>
                    </m:r>
                    <m:r>
                      <m:rPr>
                        <m:nor/>
                      </m:rPr>
                      <a:rPr lang="en-US" b="1" dirty="0" smtClean="0">
                        <a:solidFill>
                          <a:srgbClr val="003399"/>
                        </a:solidFill>
                      </a:rPr>
                      <m:t>diffusive</m:t>
                    </m:r>
                    <m:r>
                      <m:rPr>
                        <m:nor/>
                      </m:rPr>
                      <a:rPr lang="en-US" b="0" i="0" dirty="0" smtClean="0">
                        <a:solidFill>
                          <a:schemeClr val="tx1"/>
                        </a:solidFill>
                      </a:rPr>
                      <m:t>,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∝</m:t>
                    </m:r>
                  </m:oMath>
                </a14:m>
                <a:r>
                  <a:rPr lang="en-US" dirty="0"/>
                  <a:t> (</a:t>
                </a:r>
                <a:r>
                  <a:rPr lang="el-GR" dirty="0"/>
                  <a:t>δ</a:t>
                </a:r>
                <a:r>
                  <a:rPr lang="en-US" dirty="0" smtClean="0"/>
                  <a:t>B/B)</a:t>
                </a:r>
                <a:r>
                  <a:rPr lang="en-US" baseline="30000" dirty="0" smtClean="0"/>
                  <a:t>2</a:t>
                </a:r>
              </a:p>
              <a:p>
                <a:r>
                  <a:rPr lang="en-US" baseline="30000" dirty="0"/>
                  <a:t> </a:t>
                </a:r>
                <a:r>
                  <a:rPr lang="en-US" baseline="30000" dirty="0" smtClean="0"/>
                  <a:t>                              </a:t>
                </a:r>
                <a:r>
                  <a:rPr lang="en-US" dirty="0" smtClean="0"/>
                  <a:t>w/o correlation to mode/beat freq. </a:t>
                </a:r>
                <a:endParaRPr lang="de-DE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4224" y="3432723"/>
                <a:ext cx="5027338" cy="646331"/>
              </a:xfrm>
              <a:prstGeom prst="rect">
                <a:avLst/>
              </a:prstGeom>
              <a:blipFill rotWithShape="1">
                <a:blip r:embed="rId4"/>
                <a:stretch>
                  <a:fillRect t="-4717" r="-121" b="-1415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Shape 98"/>
          <p:cNvSpPr/>
          <p:nvPr/>
        </p:nvSpPr>
        <p:spPr>
          <a:xfrm>
            <a:off x="3856760" y="4437112"/>
            <a:ext cx="5134801" cy="1152128"/>
          </a:xfrm>
          <a:prstGeom prst="rect">
            <a:avLst/>
          </a:prstGeom>
          <a:ln w="38100">
            <a:solidFill>
              <a:srgbClr val="0048AA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lvl="0"/>
            <a:endParaRPr dirty="0">
              <a:latin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51920" y="4521894"/>
            <a:ext cx="52437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What is the reason for the incoherent losses?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prompt losses (= unconfined orbits)?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mode </a:t>
            </a:r>
            <a:r>
              <a:rPr lang="en-US" dirty="0" err="1" smtClean="0"/>
              <a:t>stochastizitation</a:t>
            </a:r>
            <a:r>
              <a:rPr lang="en-US" dirty="0" smtClean="0"/>
              <a:t> → cause, precondition?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390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8946232" cy="457200"/>
          </a:xfrm>
        </p:spPr>
        <p:txBody>
          <a:bodyPr/>
          <a:lstStyle/>
          <a:p>
            <a:pPr>
              <a:lnSpc>
                <a:spcPts val="2700"/>
              </a:lnSpc>
            </a:pPr>
            <a:r>
              <a:rPr lang="en-US" sz="2800" dirty="0" smtClean="0"/>
              <a:t>3.2 Basic Numerical Study</a:t>
            </a:r>
            <a:endParaRPr lang="de-DE" sz="2800" b="0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Mirjam Schneller | EFTC | Lisboa | Oct. 6, 2015 | Page</a:t>
            </a:r>
            <a:endParaRPr lang="en-GB" dirty="0" smtClean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294967295"/>
          </p:nvPr>
        </p:nvSpPr>
        <p:spPr>
          <a:xfrm>
            <a:off x="7010400" y="6308725"/>
            <a:ext cx="2133600" cy="365125"/>
          </a:xfrm>
        </p:spPr>
        <p:txBody>
          <a:bodyPr/>
          <a:lstStyle/>
          <a:p>
            <a:fld id="{6A6D9FA1-99C7-4910-8E32-B85D378B0060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107504" y="83671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Two modes seen in experiment: </a:t>
            </a:r>
          </a:p>
          <a:p>
            <a:r>
              <a:rPr lang="en-US" b="1" dirty="0">
                <a:solidFill>
                  <a:srgbClr val="0066FF"/>
                </a:solidFill>
              </a:rPr>
              <a:t>TAE</a:t>
            </a:r>
            <a:r>
              <a:rPr lang="en-US" dirty="0"/>
              <a:t> (120kHz) and </a:t>
            </a:r>
            <a:r>
              <a:rPr lang="en-US" b="1" dirty="0">
                <a:solidFill>
                  <a:srgbClr val="C4068E"/>
                </a:solidFill>
              </a:rPr>
              <a:t>RSAE</a:t>
            </a:r>
            <a:r>
              <a:rPr lang="en-US" dirty="0"/>
              <a:t> (55kHz)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84784"/>
            <a:ext cx="4824536" cy="302433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364088" y="1484784"/>
            <a:ext cx="352839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</a:t>
            </a:r>
            <a:r>
              <a:rPr lang="en-US" dirty="0" smtClean="0"/>
              <a:t>nalytical mode structures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simplified distribution function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frequencies from experiment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0742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8946232" cy="457200"/>
          </a:xfrm>
        </p:spPr>
        <p:txBody>
          <a:bodyPr/>
          <a:lstStyle/>
          <a:p>
            <a:pPr>
              <a:lnSpc>
                <a:spcPts val="2700"/>
              </a:lnSpc>
            </a:pPr>
            <a:r>
              <a:rPr lang="en-US" sz="2800" dirty="0"/>
              <a:t>3.2 </a:t>
            </a:r>
            <a:r>
              <a:rPr lang="en-US" sz="2800" dirty="0" smtClean="0"/>
              <a:t> </a:t>
            </a:r>
            <a:r>
              <a:rPr lang="en-US" sz="2800" b="0" dirty="0" smtClean="0"/>
              <a:t>Double </a:t>
            </a:r>
            <a:r>
              <a:rPr lang="en-US" sz="2800" b="0" dirty="0"/>
              <a:t>mode-EP interaction</a:t>
            </a:r>
            <a:endParaRPr lang="de-DE" sz="2800" b="0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Mirjam Schneller | EFTC | Lisboa | Oct. 6, 2015 | Page</a:t>
            </a:r>
            <a:endParaRPr lang="en-GB" dirty="0" smtClean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294967295"/>
          </p:nvPr>
        </p:nvSpPr>
        <p:spPr>
          <a:xfrm>
            <a:off x="6938963" y="6338888"/>
            <a:ext cx="2205037" cy="334962"/>
          </a:xfrm>
        </p:spPr>
        <p:txBody>
          <a:bodyPr/>
          <a:lstStyle/>
          <a:p>
            <a:fld id="{6A6D9FA1-99C7-4910-8E32-B85D378B0060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9" name="Shape 98"/>
          <p:cNvSpPr/>
          <p:nvPr/>
        </p:nvSpPr>
        <p:spPr>
          <a:xfrm>
            <a:off x="2592364" y="4797152"/>
            <a:ext cx="6158473" cy="1481192"/>
          </a:xfrm>
          <a:prstGeom prst="rect">
            <a:avLst/>
          </a:prstGeom>
          <a:ln w="38100">
            <a:solidFill>
              <a:srgbClr val="0048AA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lvl="0"/>
            <a:endParaRPr dirty="0"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836712"/>
            <a:ext cx="1728192" cy="16120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2541851"/>
            <a:ext cx="1800200" cy="16792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74173" y="4759984"/>
            <a:ext cx="59766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Double-mode </a:t>
            </a:r>
            <a:r>
              <a:rPr lang="en-US" b="1" u="sng" dirty="0"/>
              <a:t>resonance</a:t>
            </a:r>
            <a:r>
              <a:rPr lang="en-US" dirty="0"/>
              <a:t> </a:t>
            </a:r>
            <a:r>
              <a:rPr lang="en-US" sz="1600" dirty="0"/>
              <a:t>[</a:t>
            </a:r>
            <a:r>
              <a:rPr lang="en-US" sz="1600" dirty="0" smtClean="0"/>
              <a:t>Schneller’12]: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</a:t>
            </a:r>
            <a:r>
              <a:rPr lang="en-US" dirty="0" smtClean="0"/>
              <a:t>uperimposed oscillation (with beat frequency)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larger growth rate for at least one mode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saturation level: more likely to reach stochastic regime</a:t>
            </a:r>
          </a:p>
          <a:p>
            <a:r>
              <a:rPr lang="en-US" dirty="0"/>
              <a:t> </a:t>
            </a:r>
            <a:r>
              <a:rPr lang="en-US" dirty="0" smtClean="0"/>
              <a:t>   (but depends on </a:t>
            </a:r>
            <a:r>
              <a:rPr lang="el-GR" dirty="0" smtClean="0"/>
              <a:t>Δ</a:t>
            </a:r>
            <a:r>
              <a:rPr lang="en-US" dirty="0" smtClean="0"/>
              <a:t>s, can also be lowered)</a:t>
            </a:r>
          </a:p>
        </p:txBody>
      </p:sp>
      <p:sp>
        <p:nvSpPr>
          <p:cNvPr id="7" name="Rectangle 6"/>
          <p:cNvSpPr/>
          <p:nvPr/>
        </p:nvSpPr>
        <p:spPr>
          <a:xfrm>
            <a:off x="107504" y="83671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Two modes seen in experiment: </a:t>
            </a:r>
          </a:p>
          <a:p>
            <a:r>
              <a:rPr lang="en-US" b="1" dirty="0">
                <a:solidFill>
                  <a:srgbClr val="0066FF"/>
                </a:solidFill>
              </a:rPr>
              <a:t>TAE</a:t>
            </a:r>
            <a:r>
              <a:rPr lang="en-US" dirty="0"/>
              <a:t> (120kHz) and </a:t>
            </a:r>
            <a:r>
              <a:rPr lang="en-US" b="1" dirty="0">
                <a:solidFill>
                  <a:srgbClr val="C4068E"/>
                </a:solidFill>
              </a:rPr>
              <a:t>RSAE</a:t>
            </a:r>
            <a:r>
              <a:rPr lang="en-US" dirty="0"/>
              <a:t> (55kHz)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80" y="1484784"/>
            <a:ext cx="4823368" cy="302433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236296" y="904082"/>
            <a:ext cx="19077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Particle orbit (s-</a:t>
            </a:r>
            <a:r>
              <a:rPr lang="el-GR" dirty="0" smtClean="0"/>
              <a:t>θ</a:t>
            </a:r>
            <a:r>
              <a:rPr lang="en-US" dirty="0" smtClean="0"/>
              <a:t> space) during </a:t>
            </a:r>
            <a:r>
              <a:rPr lang="en-US" b="1" dirty="0" smtClean="0"/>
              <a:t>resonant</a:t>
            </a:r>
            <a:r>
              <a:rPr lang="en-US" dirty="0" smtClean="0"/>
              <a:t> phase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5235236" y="2919805"/>
            <a:ext cx="20010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Particle orbit (s-</a:t>
            </a:r>
            <a:r>
              <a:rPr lang="el-GR" dirty="0" smtClean="0"/>
              <a:t>θ</a:t>
            </a:r>
            <a:r>
              <a:rPr lang="en-US" dirty="0" smtClean="0"/>
              <a:t> space) during </a:t>
            </a:r>
            <a:r>
              <a:rPr lang="en-US" b="1" dirty="0" smtClean="0"/>
              <a:t>stochastic</a:t>
            </a:r>
            <a:r>
              <a:rPr lang="en-US" dirty="0" smtClean="0"/>
              <a:t> phase</a:t>
            </a:r>
            <a:endParaRPr lang="en-US" dirty="0"/>
          </a:p>
        </p:txBody>
      </p:sp>
      <p:sp>
        <p:nvSpPr>
          <p:cNvPr id="18" name="Right Arrow 17"/>
          <p:cNvSpPr/>
          <p:nvPr/>
        </p:nvSpPr>
        <p:spPr>
          <a:xfrm rot="10800000">
            <a:off x="7164288" y="1772815"/>
            <a:ext cx="1872208" cy="216024"/>
          </a:xfrm>
          <a:prstGeom prst="rightArrow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ight Arrow 18"/>
          <p:cNvSpPr/>
          <p:nvPr/>
        </p:nvSpPr>
        <p:spPr>
          <a:xfrm>
            <a:off x="5292080" y="3789040"/>
            <a:ext cx="1872208" cy="216024"/>
          </a:xfrm>
          <a:prstGeom prst="rightArrow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108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8946232" cy="457200"/>
          </a:xfrm>
        </p:spPr>
        <p:txBody>
          <a:bodyPr/>
          <a:lstStyle/>
          <a:p>
            <a:pPr>
              <a:lnSpc>
                <a:spcPts val="2700"/>
              </a:lnSpc>
            </a:pPr>
            <a:r>
              <a:rPr lang="en-US" sz="2800" dirty="0" smtClean="0"/>
              <a:t>3.2 </a:t>
            </a:r>
            <a:r>
              <a:rPr lang="en-US" sz="2800" b="0" dirty="0"/>
              <a:t>R</a:t>
            </a:r>
            <a:r>
              <a:rPr lang="en-US" sz="2800" b="0" dirty="0" smtClean="0"/>
              <a:t>esonant vs. stochastic mode regime</a:t>
            </a:r>
            <a:endParaRPr lang="de-DE" sz="2800" b="0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Mirjam Schneller | EFTC | Lisboa | Oct. 6, 2015 | Page</a:t>
            </a:r>
            <a:endParaRPr lang="en-GB" dirty="0" smtClean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294967295"/>
          </p:nvPr>
        </p:nvSpPr>
        <p:spPr>
          <a:xfrm>
            <a:off x="7010400" y="6308725"/>
            <a:ext cx="2133600" cy="365125"/>
          </a:xfrm>
        </p:spPr>
        <p:txBody>
          <a:bodyPr/>
          <a:lstStyle/>
          <a:p>
            <a:fld id="{6A6D9FA1-99C7-4910-8E32-B85D378B0060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107504" y="83671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Different phases – different losses: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84" y="1268760"/>
            <a:ext cx="4462159" cy="30243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653136"/>
            <a:ext cx="5472608" cy="15469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348879"/>
            <a:ext cx="5070532" cy="1821637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4346311">
            <a:off x="1712669" y="4424839"/>
            <a:ext cx="991375" cy="432049"/>
          </a:xfrm>
          <a:prstGeom prst="rightArrow">
            <a:avLst/>
          </a:prstGeom>
          <a:solidFill>
            <a:srgbClr val="FFCC66"/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ight Arrow 15"/>
          <p:cNvSpPr/>
          <p:nvPr/>
        </p:nvSpPr>
        <p:spPr>
          <a:xfrm rot="2754013">
            <a:off x="3129078" y="2186597"/>
            <a:ext cx="792088" cy="432049"/>
          </a:xfrm>
          <a:prstGeom prst="rightArrow">
            <a:avLst/>
          </a:prstGeom>
          <a:solidFill>
            <a:srgbClr val="FF7C8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Box 16"/>
          <p:cNvSpPr txBox="1"/>
          <p:nvPr/>
        </p:nvSpPr>
        <p:spPr>
          <a:xfrm>
            <a:off x="4211960" y="2029031"/>
            <a:ext cx="441749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diffusive losses </a:t>
            </a:r>
            <a:r>
              <a:rPr lang="el-GR" dirty="0" smtClean="0"/>
              <a:t>α</a:t>
            </a:r>
            <a:r>
              <a:rPr lang="en-US" dirty="0" smtClean="0"/>
              <a:t> (</a:t>
            </a:r>
            <a:r>
              <a:rPr lang="el-GR" dirty="0" smtClean="0"/>
              <a:t>δ</a:t>
            </a:r>
            <a:r>
              <a:rPr lang="en-US" dirty="0" smtClean="0"/>
              <a:t>B/B)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  <a:r>
              <a:rPr lang="en-US" sz="1400" dirty="0" smtClean="0"/>
              <a:t>– </a:t>
            </a:r>
            <a:r>
              <a:rPr lang="en-US" sz="1400" dirty="0"/>
              <a:t>t</a:t>
            </a:r>
            <a:r>
              <a:rPr lang="en-US" sz="1400" dirty="0" smtClean="0"/>
              <a:t>heory [Sigmar’92]</a:t>
            </a:r>
            <a:endParaRPr lang="de-DE" sz="1400" baseline="30000" dirty="0"/>
          </a:p>
        </p:txBody>
      </p:sp>
      <p:sp>
        <p:nvSpPr>
          <p:cNvPr id="19" name="TextBox 18"/>
          <p:cNvSpPr txBox="1"/>
          <p:nvPr/>
        </p:nvSpPr>
        <p:spPr>
          <a:xfrm>
            <a:off x="3203030" y="4509120"/>
            <a:ext cx="24032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losses correlated with</a:t>
            </a:r>
            <a:endParaRPr lang="de-DE" baseline="30000" dirty="0"/>
          </a:p>
        </p:txBody>
      </p:sp>
    </p:spTree>
    <p:extLst>
      <p:ext uri="{BB962C8B-B14F-4D97-AF65-F5344CB8AC3E}">
        <p14:creationId xmlns:p14="http://schemas.microsoft.com/office/powerpoint/2010/main" val="230061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352928" cy="457200"/>
          </a:xfrm>
        </p:spPr>
        <p:txBody>
          <a:bodyPr/>
          <a:lstStyle/>
          <a:p>
            <a:pPr>
              <a:lnSpc>
                <a:spcPts val="2700"/>
              </a:lnSpc>
            </a:pPr>
            <a:r>
              <a:rPr lang="en-US" sz="2800" dirty="0" smtClean="0"/>
              <a:t>3.2 </a:t>
            </a:r>
            <a:r>
              <a:rPr lang="en-US" sz="2800" b="0" dirty="0"/>
              <a:t>R</a:t>
            </a:r>
            <a:r>
              <a:rPr lang="en-US" sz="2800" b="0" dirty="0" smtClean="0"/>
              <a:t>esonant vs. diffusive transport</a:t>
            </a:r>
            <a:endParaRPr lang="de-DE" sz="2800" b="0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Mirjam Schneller | EFTC | Lisboa | Oct. 6, 2015 | Page</a:t>
            </a:r>
            <a:endParaRPr lang="en-GB" dirty="0" smtClean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294967295"/>
          </p:nvPr>
        </p:nvSpPr>
        <p:spPr>
          <a:xfrm>
            <a:off x="7010400" y="6308725"/>
            <a:ext cx="2133600" cy="365125"/>
          </a:xfrm>
        </p:spPr>
        <p:txBody>
          <a:bodyPr/>
          <a:lstStyle/>
          <a:p>
            <a:fld id="{6A6D9FA1-99C7-4910-8E32-B85D378B0060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3600400" y="4581128"/>
            <a:ext cx="54360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different </a:t>
            </a:r>
            <a:r>
              <a:rPr lang="en-US" b="1" dirty="0" smtClean="0"/>
              <a:t>regimes</a:t>
            </a:r>
            <a:r>
              <a:rPr lang="en-US" dirty="0" smtClean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resonant redistribution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</a:t>
            </a:r>
            <a:r>
              <a:rPr lang="en-US" dirty="0" smtClean="0"/>
              <a:t>hase space </a:t>
            </a:r>
            <a:r>
              <a:rPr lang="en-US" dirty="0" err="1" smtClean="0"/>
              <a:t>stochastization</a:t>
            </a:r>
            <a:endParaRPr lang="de-DE" dirty="0"/>
          </a:p>
        </p:txBody>
      </p:sp>
      <p:sp>
        <p:nvSpPr>
          <p:cNvPr id="9" name="Shape 98"/>
          <p:cNvSpPr/>
          <p:nvPr/>
        </p:nvSpPr>
        <p:spPr>
          <a:xfrm>
            <a:off x="3600400" y="4615968"/>
            <a:ext cx="5436096" cy="1477328"/>
          </a:xfrm>
          <a:prstGeom prst="rect">
            <a:avLst/>
          </a:prstGeom>
          <a:ln w="38100">
            <a:solidFill>
              <a:srgbClr val="0048AA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lvl="0"/>
            <a:endParaRPr dirty="0"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764704"/>
            <a:ext cx="3330623" cy="25013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3266042"/>
            <a:ext cx="3330622" cy="25852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764703"/>
            <a:ext cx="4536504" cy="3008905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V="1">
            <a:off x="6012160" y="764704"/>
            <a:ext cx="0" cy="25734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8604448" y="764703"/>
            <a:ext cx="0" cy="256506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994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352928" cy="457200"/>
          </a:xfrm>
        </p:spPr>
        <p:txBody>
          <a:bodyPr/>
          <a:lstStyle/>
          <a:p>
            <a:pPr>
              <a:lnSpc>
                <a:spcPts val="2700"/>
              </a:lnSpc>
            </a:pPr>
            <a:r>
              <a:rPr lang="en-US" sz="2800" dirty="0" smtClean="0"/>
              <a:t>3.2 </a:t>
            </a:r>
            <a:r>
              <a:rPr lang="en-US" sz="2800" b="0" dirty="0" smtClean="0"/>
              <a:t>Resonant vs. diffusive transport</a:t>
            </a:r>
            <a:endParaRPr lang="de-DE" sz="2800" b="0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Mirjam Schneller | EFTC | Lisboa | Oct. 6, 2015 | Page</a:t>
            </a:r>
            <a:endParaRPr lang="en-GB" dirty="0" smtClean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294967295"/>
          </p:nvPr>
        </p:nvSpPr>
        <p:spPr>
          <a:xfrm>
            <a:off x="7010400" y="6308725"/>
            <a:ext cx="2133600" cy="365125"/>
          </a:xfrm>
        </p:spPr>
        <p:txBody>
          <a:bodyPr/>
          <a:lstStyle/>
          <a:p>
            <a:fld id="{6A6D9FA1-99C7-4910-8E32-B85D378B0060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3600400" y="4581128"/>
            <a:ext cx="54360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different </a:t>
            </a:r>
            <a:r>
              <a:rPr lang="en-US" b="1" dirty="0" smtClean="0"/>
              <a:t>regimes</a:t>
            </a:r>
            <a:r>
              <a:rPr lang="en-US" dirty="0" smtClean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resonant redistribution → resonant losses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</a:t>
            </a:r>
            <a:r>
              <a:rPr lang="en-US" dirty="0" smtClean="0"/>
              <a:t>hase space </a:t>
            </a:r>
            <a:r>
              <a:rPr lang="en-US" dirty="0" err="1" smtClean="0"/>
              <a:t>stochastization</a:t>
            </a:r>
            <a:r>
              <a:rPr lang="en-US" dirty="0" smtClean="0"/>
              <a:t>→ diffusive losses</a:t>
            </a:r>
          </a:p>
          <a:p>
            <a:r>
              <a:rPr lang="en-US" dirty="0" smtClean="0"/>
              <a:t>stochastic regime likely to be reached (only) in</a:t>
            </a:r>
          </a:p>
          <a:p>
            <a:r>
              <a:rPr lang="en-US" dirty="0" smtClean="0"/>
              <a:t>multi mode scenario</a:t>
            </a:r>
            <a:endParaRPr lang="de-DE" dirty="0"/>
          </a:p>
        </p:txBody>
      </p:sp>
      <p:sp>
        <p:nvSpPr>
          <p:cNvPr id="9" name="Shape 98"/>
          <p:cNvSpPr/>
          <p:nvPr/>
        </p:nvSpPr>
        <p:spPr>
          <a:xfrm>
            <a:off x="3600400" y="4615968"/>
            <a:ext cx="5436096" cy="1477328"/>
          </a:xfrm>
          <a:prstGeom prst="rect">
            <a:avLst/>
          </a:prstGeom>
          <a:ln w="38100">
            <a:solidFill>
              <a:srgbClr val="0048AA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lvl="0"/>
            <a:endParaRPr dirty="0"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692696"/>
            <a:ext cx="3420887" cy="26337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87" y="3326457"/>
            <a:ext cx="3302893" cy="25988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804747"/>
            <a:ext cx="4896544" cy="334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32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93"/>
          <p:cNvSpPr/>
          <p:nvPr/>
        </p:nvSpPr>
        <p:spPr>
          <a:xfrm>
            <a:off x="395536" y="844496"/>
            <a:ext cx="3960529" cy="1504384"/>
          </a:xfrm>
          <a:prstGeom prst="rect">
            <a:avLst/>
          </a:prstGeom>
          <a:solidFill>
            <a:srgbClr val="E3E3E3"/>
          </a:solidFill>
          <a:ln w="25400">
            <a:solidFill>
              <a:srgbClr val="E3E3E3"/>
            </a:solidFill>
          </a:ln>
          <a:effectLst>
            <a:outerShdw blurRad="190500" rotWithShape="0">
              <a:srgbClr val="000000">
                <a:alpha val="70000"/>
              </a:srgbClr>
            </a:outerShdw>
          </a:effectLst>
        </p:spPr>
        <p:txBody>
          <a:bodyPr lIns="0" tIns="0" rIns="0" bIns="0" anchor="ctr"/>
          <a:lstStyle/>
          <a:p>
            <a:pPr lvl="0"/>
            <a:endParaRPr lang="de-DE" sz="2400" dirty="0">
              <a:latin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210472"/>
            <a:ext cx="3724570" cy="24467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258" y="188640"/>
            <a:ext cx="7543800" cy="457200"/>
          </a:xfrm>
        </p:spPr>
        <p:txBody>
          <a:bodyPr/>
          <a:lstStyle/>
          <a:p>
            <a:pPr>
              <a:lnSpc>
                <a:spcPts val="2700"/>
              </a:lnSpc>
            </a:pPr>
            <a:r>
              <a:rPr lang="en-US" sz="2800" dirty="0" smtClean="0"/>
              <a:t>3.3 More realistic Modeling: “</a:t>
            </a:r>
            <a:r>
              <a:rPr lang="en-US" sz="2800" b="0" dirty="0" smtClean="0"/>
              <a:t>Domino” effect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124744"/>
            <a:ext cx="8229600" cy="5472608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Mirjam Schneller | EFTC | Lisboa | Oct. 6, 2015 | Page</a:t>
            </a:r>
            <a:endParaRPr lang="en-GB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308725"/>
            <a:ext cx="2133600" cy="365125"/>
          </a:xfrm>
        </p:spPr>
        <p:txBody>
          <a:bodyPr/>
          <a:lstStyle/>
          <a:p>
            <a:fld id="{6A6D9FA1-99C7-4910-8E32-B85D378B0060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2699792" y="2564904"/>
            <a:ext cx="1734537" cy="120003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e</a:t>
            </a:r>
            <a:r>
              <a:rPr lang="en-US" dirty="0" smtClean="0"/>
              <a:t>xperimentally found losses:</a:t>
            </a:r>
          </a:p>
          <a:p>
            <a:r>
              <a:rPr lang="en-US" dirty="0" smtClean="0"/>
              <a:t>down to 1/10 of birth energy</a:t>
            </a:r>
            <a:endParaRPr lang="de-DE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494" y="783039"/>
            <a:ext cx="4490010" cy="2990782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 rot="1765629" flipH="1" flipV="1">
            <a:off x="7357471" y="2776248"/>
            <a:ext cx="770339" cy="220663"/>
          </a:xfrm>
          <a:prstGeom prst="rightArrow">
            <a:avLst>
              <a:gd name="adj1" fmla="val 30158"/>
              <a:gd name="adj2" fmla="val 5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801" y="4041068"/>
            <a:ext cx="4950687" cy="1979843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 rot="2074220">
            <a:off x="7006496" y="4223717"/>
            <a:ext cx="1949859" cy="81201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tangle 15"/>
          <p:cNvSpPr/>
          <p:nvPr/>
        </p:nvSpPr>
        <p:spPr>
          <a:xfrm>
            <a:off x="467544" y="871552"/>
            <a:ext cx="3888521" cy="1477328"/>
          </a:xfrm>
          <a:prstGeom prst="rect">
            <a:avLst/>
          </a:prstGeom>
          <a:noFill/>
          <a:ln w="34925">
            <a:noFill/>
          </a:ln>
        </p:spPr>
        <p:txBody>
          <a:bodyPr wrap="square">
            <a:spAutoFit/>
          </a:bodyPr>
          <a:lstStyle/>
          <a:p>
            <a:r>
              <a:rPr lang="en-US" u="sng" dirty="0" smtClean="0"/>
              <a:t>More realistic HAGIS: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ICRH distribution function consistent in velocity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LIGKA </a:t>
            </a:r>
            <a:r>
              <a:rPr lang="en-US" dirty="0" err="1" smtClean="0"/>
              <a:t>eigenmodes</a:t>
            </a:r>
            <a:r>
              <a:rPr lang="en-US" dirty="0" smtClean="0"/>
              <a:t> </a:t>
            </a:r>
          </a:p>
          <a:p>
            <a:r>
              <a:rPr lang="en-US" dirty="0"/>
              <a:t> </a:t>
            </a:r>
            <a:r>
              <a:rPr lang="en-US" dirty="0" smtClean="0"/>
              <a:t>    (including Re &amp; </a:t>
            </a:r>
            <a:r>
              <a:rPr lang="en-US" dirty="0" err="1" smtClean="0"/>
              <a:t>Im</a:t>
            </a:r>
            <a:r>
              <a:rPr lang="en-US" dirty="0" smtClean="0"/>
              <a:t> part).</a:t>
            </a:r>
            <a:endParaRPr lang="de-DE" dirty="0"/>
          </a:p>
        </p:txBody>
      </p:sp>
      <p:sp>
        <p:nvSpPr>
          <p:cNvPr id="13" name="Oval 12"/>
          <p:cNvSpPr/>
          <p:nvPr/>
        </p:nvSpPr>
        <p:spPr>
          <a:xfrm>
            <a:off x="539552" y="3089249"/>
            <a:ext cx="504056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668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258" y="188640"/>
            <a:ext cx="7543800" cy="457200"/>
          </a:xfrm>
        </p:spPr>
        <p:txBody>
          <a:bodyPr/>
          <a:lstStyle/>
          <a:p>
            <a:pPr>
              <a:lnSpc>
                <a:spcPts val="2700"/>
              </a:lnSpc>
            </a:pPr>
            <a:r>
              <a:rPr lang="en-US" sz="2800" dirty="0"/>
              <a:t>3.3 More realistic Modeling: </a:t>
            </a:r>
            <a:r>
              <a:rPr lang="en-US" sz="2800" b="0" dirty="0" smtClean="0"/>
              <a:t>“Domino” </a:t>
            </a:r>
            <a:r>
              <a:rPr lang="en-US" sz="2800" b="0" dirty="0"/>
              <a:t>effect </a:t>
            </a:r>
            <a:endParaRPr lang="de-DE" sz="28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Mirjam Schneller | EFTC | Lisboa | Oct. 6, 2015 | Page</a:t>
            </a:r>
            <a:endParaRPr lang="en-GB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308725"/>
            <a:ext cx="2133600" cy="365125"/>
          </a:xfrm>
        </p:spPr>
        <p:txBody>
          <a:bodyPr/>
          <a:lstStyle/>
          <a:p>
            <a:fld id="{6A6D9FA1-99C7-4910-8E32-B85D378B0060}" type="slidenum">
              <a:rPr lang="en-GB" smtClean="0"/>
              <a:pPr/>
              <a:t>16</a:t>
            </a:fld>
            <a:endParaRPr lang="en-GB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63921"/>
            <a:ext cx="4370166" cy="18449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321" y="863921"/>
            <a:ext cx="4097143" cy="314114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988649" y="1052736"/>
            <a:ext cx="204784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as </a:t>
            </a:r>
            <a:r>
              <a:rPr lang="en-US" dirty="0"/>
              <a:t>2</a:t>
            </a:r>
            <a:r>
              <a:rPr lang="en-US" dirty="0" smtClean="0"/>
              <a:t> single modes (fixed amplitude)</a:t>
            </a:r>
            <a:endParaRPr lang="de-DE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377" y="4041510"/>
            <a:ext cx="7072087" cy="233981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41101" y="2780928"/>
            <a:ext cx="41764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multi mode scenario, </a:t>
            </a:r>
            <a:r>
              <a:rPr lang="it-IT" dirty="0" err="1" smtClean="0"/>
              <a:t>many</a:t>
            </a:r>
            <a:r>
              <a:rPr lang="it-IT" dirty="0" smtClean="0"/>
              <a:t> </a:t>
            </a:r>
            <a:r>
              <a:rPr lang="it-IT" dirty="0" err="1" smtClean="0"/>
              <a:t>harmonics</a:t>
            </a:r>
            <a:r>
              <a:rPr lang="it-IT" dirty="0" smtClean="0"/>
              <a:t> </a:t>
            </a:r>
            <a:r>
              <a:rPr lang="it-IT" dirty="0"/>
              <a:t>→ </a:t>
            </a:r>
            <a:r>
              <a:rPr lang="it-IT" b="1" dirty="0" smtClean="0"/>
              <a:t>domino </a:t>
            </a:r>
            <a:r>
              <a:rPr lang="it-IT" b="1" dirty="0" err="1" smtClean="0"/>
              <a:t>effect</a:t>
            </a:r>
            <a:r>
              <a:rPr lang="it-IT" b="1" dirty="0" smtClean="0"/>
              <a:t> </a:t>
            </a:r>
            <a:r>
              <a:rPr lang="it-IT" dirty="0" smtClean="0"/>
              <a:t>[Berk’95]</a:t>
            </a:r>
          </a:p>
          <a:p>
            <a:r>
              <a:rPr lang="it-IT" dirty="0" smtClean="0"/>
              <a:t>→ diffusive &amp; </a:t>
            </a:r>
            <a:r>
              <a:rPr lang="it-IT" dirty="0" err="1" smtClean="0"/>
              <a:t>enhanced</a:t>
            </a:r>
            <a:r>
              <a:rPr lang="it-IT" dirty="0" smtClean="0"/>
              <a:t> </a:t>
            </a:r>
            <a:r>
              <a:rPr lang="it-IT" dirty="0" err="1" smtClean="0"/>
              <a:t>losses</a:t>
            </a:r>
            <a:r>
              <a:rPr lang="it-IT" dirty="0" smtClean="0"/>
              <a:t> </a:t>
            </a:r>
          </a:p>
          <a:p>
            <a:r>
              <a:rPr lang="it-IT" dirty="0"/>
              <a:t> </a:t>
            </a:r>
            <a:r>
              <a:rPr lang="it-IT" dirty="0" smtClean="0"/>
              <a:t>     </a:t>
            </a:r>
            <a:r>
              <a:rPr lang="it-IT" dirty="0" err="1" smtClean="0"/>
              <a:t>as</a:t>
            </a:r>
            <a:r>
              <a:rPr lang="it-IT" dirty="0" smtClean="0"/>
              <a:t> </a:t>
            </a:r>
            <a:r>
              <a:rPr lang="it-IT" dirty="0" err="1" smtClean="0"/>
              <a:t>measured</a:t>
            </a:r>
            <a:r>
              <a:rPr lang="it-IT" dirty="0" smtClean="0"/>
              <a:t> [</a:t>
            </a:r>
            <a:r>
              <a:rPr lang="it-IT" dirty="0" err="1" smtClean="0"/>
              <a:t>Garc</a:t>
            </a:r>
            <a:r>
              <a:rPr lang="en-US" dirty="0" smtClean="0"/>
              <a:t>ía-Muñoz’10</a:t>
            </a:r>
            <a:r>
              <a:rPr lang="it-IT" dirty="0" smtClean="0"/>
              <a:t>] </a:t>
            </a:r>
          </a:p>
          <a:p>
            <a:r>
              <a:rPr lang="it-IT" dirty="0"/>
              <a:t> </a:t>
            </a:r>
            <a:r>
              <a:rPr lang="it-IT" dirty="0" smtClean="0"/>
              <a:t>     </a:t>
            </a:r>
            <a:r>
              <a:rPr lang="it-IT" dirty="0" err="1" smtClean="0"/>
              <a:t>at</a:t>
            </a:r>
            <a:r>
              <a:rPr lang="it-IT" dirty="0" smtClean="0"/>
              <a:t> ASDEX Upgrade. </a:t>
            </a:r>
            <a:endParaRPr lang="de-DE" dirty="0"/>
          </a:p>
        </p:txBody>
      </p:sp>
      <p:sp>
        <p:nvSpPr>
          <p:cNvPr id="11" name="Shape 98"/>
          <p:cNvSpPr/>
          <p:nvPr/>
        </p:nvSpPr>
        <p:spPr>
          <a:xfrm>
            <a:off x="441101" y="2765698"/>
            <a:ext cx="4140460" cy="1492558"/>
          </a:xfrm>
          <a:prstGeom prst="rect">
            <a:avLst/>
          </a:prstGeom>
          <a:ln w="38100">
            <a:solidFill>
              <a:srgbClr val="0048AA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lvl="0"/>
            <a:endParaRPr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42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167182" cy="457200"/>
          </a:xfrm>
        </p:spPr>
        <p:txBody>
          <a:bodyPr/>
          <a:lstStyle/>
          <a:p>
            <a:pPr>
              <a:lnSpc>
                <a:spcPts val="2700"/>
              </a:lnSpc>
            </a:pPr>
            <a:r>
              <a:rPr lang="en-US" sz="2800" dirty="0" smtClean="0"/>
              <a:t>3.3 ASDEX Upgrade: numerical vs. experiment</a:t>
            </a:r>
            <a:endParaRPr lang="de-DE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764704"/>
            <a:ext cx="8229600" cy="5472608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Mirjam Schneller | EFTC | Lisboa | Oct. 6, 2015 | Page</a:t>
            </a:r>
            <a:endParaRPr lang="en-GB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7010400" y="6308725"/>
            <a:ext cx="2133600" cy="365125"/>
          </a:xfrm>
        </p:spPr>
        <p:txBody>
          <a:bodyPr/>
          <a:lstStyle/>
          <a:p>
            <a:fld id="{6A6D9FA1-99C7-4910-8E32-B85D378B0060}" type="slidenum">
              <a:rPr lang="en-GB" smtClean="0"/>
              <a:pPr/>
              <a:t>17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111" y="1206634"/>
            <a:ext cx="6060385" cy="43105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764704"/>
            <a:ext cx="3168352" cy="1200329"/>
          </a:xfrm>
          <a:prstGeom prst="rect">
            <a:avLst/>
          </a:prstGeom>
          <a:solidFill>
            <a:srgbClr val="E3E3E3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Experimentally found EP losses in ASDEX Upgrade #23824, t=1.16s at the </a:t>
            </a:r>
            <a:r>
              <a:rPr lang="en-US" b="1" dirty="0" smtClean="0"/>
              <a:t>FILD</a:t>
            </a:r>
            <a:r>
              <a:rPr lang="en-US" dirty="0" smtClean="0"/>
              <a:t> </a:t>
            </a:r>
            <a:r>
              <a:rPr lang="en-US" sz="1400" dirty="0" smtClean="0"/>
              <a:t>[</a:t>
            </a:r>
            <a:r>
              <a:rPr lang="it-IT" sz="1400" dirty="0" err="1"/>
              <a:t>Garc</a:t>
            </a:r>
            <a:r>
              <a:rPr lang="en-US" sz="1400" dirty="0"/>
              <a:t>ía-Muñoz’10</a:t>
            </a:r>
            <a:r>
              <a:rPr lang="en-US" sz="1400" dirty="0" smtClean="0"/>
              <a:t>]</a:t>
            </a:r>
            <a:r>
              <a:rPr lang="en-US" dirty="0" smtClean="0"/>
              <a:t>: red area</a:t>
            </a:r>
            <a:endParaRPr lang="de-DE" dirty="0"/>
          </a:p>
        </p:txBody>
      </p:sp>
      <p:sp>
        <p:nvSpPr>
          <p:cNvPr id="16" name="TextBox 15"/>
          <p:cNvSpPr txBox="1"/>
          <p:nvPr/>
        </p:nvSpPr>
        <p:spPr>
          <a:xfrm>
            <a:off x="251520" y="4869160"/>
            <a:ext cx="3168352" cy="923330"/>
          </a:xfrm>
          <a:prstGeom prst="rect">
            <a:avLst/>
          </a:prstGeom>
          <a:solidFill>
            <a:srgbClr val="E3E3E3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Simulated EP losses with HAGIS-LIGKA </a:t>
            </a:r>
            <a:r>
              <a:rPr lang="en-US" sz="1400" dirty="0" smtClean="0"/>
              <a:t>[Schneller’13]</a:t>
            </a:r>
            <a:r>
              <a:rPr lang="en-US" dirty="0" smtClean="0"/>
              <a:t>:</a:t>
            </a:r>
            <a:r>
              <a:rPr lang="en-US" sz="1400" dirty="0" smtClean="0"/>
              <a:t> </a:t>
            </a:r>
            <a:r>
              <a:rPr lang="en-US" dirty="0" smtClean="0"/>
              <a:t>green and blue boundaries.</a:t>
            </a:r>
            <a:endParaRPr lang="de-DE" dirty="0"/>
          </a:p>
        </p:txBody>
      </p:sp>
      <p:sp>
        <p:nvSpPr>
          <p:cNvPr id="9" name="TextBox 8"/>
          <p:cNvSpPr txBox="1"/>
          <p:nvPr/>
        </p:nvSpPr>
        <p:spPr>
          <a:xfrm>
            <a:off x="144016" y="2996952"/>
            <a:ext cx="32038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Losses during inverted </a:t>
            </a:r>
            <a:r>
              <a:rPr lang="en-US" sz="1600" i="1" dirty="0" smtClean="0"/>
              <a:t>q</a:t>
            </a:r>
            <a:r>
              <a:rPr lang="en-US" sz="1600" dirty="0" smtClean="0"/>
              <a:t> profile (shown here), which leads to more losses due to wider orbits compared to the monotonic </a:t>
            </a:r>
            <a:r>
              <a:rPr lang="en-US" sz="1600" i="1" dirty="0" smtClean="0"/>
              <a:t>q</a:t>
            </a:r>
            <a:r>
              <a:rPr lang="en-US" sz="1600" dirty="0" smtClean="0"/>
              <a:t> profile (not shown in this presentation).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52320" y="5373216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smtClean="0">
                <a:solidFill>
                  <a:srgbClr val="00B050"/>
                </a:solidFill>
              </a:rPr>
              <a:t>incoherent</a:t>
            </a:r>
            <a:r>
              <a:rPr lang="en-US" dirty="0" smtClean="0"/>
              <a:t>)</a:t>
            </a:r>
            <a:endParaRPr lang="de-DE" dirty="0"/>
          </a:p>
        </p:txBody>
      </p:sp>
      <p:sp>
        <p:nvSpPr>
          <p:cNvPr id="11" name="TextBox 10"/>
          <p:cNvSpPr txBox="1"/>
          <p:nvPr/>
        </p:nvSpPr>
        <p:spPr>
          <a:xfrm>
            <a:off x="4100174" y="692696"/>
            <a:ext cx="27040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24ECA"/>
                </a:solidFill>
              </a:rPr>
              <a:t>diffusive losses due to </a:t>
            </a:r>
          </a:p>
          <a:p>
            <a:r>
              <a:rPr lang="en-US" sz="1600" dirty="0" smtClean="0">
                <a:solidFill>
                  <a:srgbClr val="024ECA"/>
                </a:solidFill>
              </a:rPr>
              <a:t>“domino effect” (incoherent)</a:t>
            </a:r>
            <a:endParaRPr lang="de-DE" sz="1600" dirty="0">
              <a:solidFill>
                <a:srgbClr val="024ECA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32040" y="5792490"/>
            <a:ext cx="2622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24ECA"/>
                </a:solidFill>
              </a:rPr>
              <a:t>resonant losses (coherent</a:t>
            </a:r>
            <a:r>
              <a:rPr lang="en-US" dirty="0" smtClean="0">
                <a:solidFill>
                  <a:srgbClr val="024ECA"/>
                </a:solidFill>
              </a:rPr>
              <a:t>)</a:t>
            </a:r>
            <a:endParaRPr lang="de-DE" dirty="0">
              <a:solidFill>
                <a:srgbClr val="024ECA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5796136" y="1224355"/>
            <a:ext cx="1656184" cy="1772597"/>
          </a:xfrm>
          <a:prstGeom prst="line">
            <a:avLst/>
          </a:prstGeom>
          <a:ln w="25400">
            <a:solidFill>
              <a:srgbClr val="024E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6411978" y="4093205"/>
            <a:ext cx="521638" cy="1784067"/>
          </a:xfrm>
          <a:prstGeom prst="line">
            <a:avLst/>
          </a:prstGeom>
          <a:ln w="25400">
            <a:solidFill>
              <a:srgbClr val="024E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452320" y="4240580"/>
            <a:ext cx="570207" cy="916612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870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Mirjam Schneller | EFTC | Lisboa | Oct. 6, 2015 | Page</a:t>
            </a:r>
            <a:endParaRPr lang="en-GB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010400" y="6308725"/>
            <a:ext cx="2133600" cy="365125"/>
          </a:xfrm>
        </p:spPr>
        <p:txBody>
          <a:bodyPr/>
          <a:lstStyle/>
          <a:p>
            <a:fld id="{6A6D9FA1-99C7-4910-8E32-B85D378B0060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301291" y="1537042"/>
            <a:ext cx="8496944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400" b="1" dirty="0">
                <a:solidFill>
                  <a:srgbClr val="003399"/>
                </a:solidFill>
              </a:rPr>
              <a:t>4. Nonlinear Energetic Particle Transport </a:t>
            </a:r>
            <a:endParaRPr lang="en-US" sz="2400" b="1" dirty="0" smtClean="0">
              <a:solidFill>
                <a:srgbClr val="003399"/>
              </a:solidFill>
            </a:endParaRPr>
          </a:p>
          <a:p>
            <a:pPr>
              <a:spcBef>
                <a:spcPts val="1200"/>
              </a:spcBef>
            </a:pPr>
            <a:r>
              <a:rPr lang="en-US" sz="2400" b="1" dirty="0">
                <a:solidFill>
                  <a:srgbClr val="003399"/>
                </a:solidFill>
              </a:rPr>
              <a:t> </a:t>
            </a:r>
            <a:r>
              <a:rPr lang="en-US" sz="2400" b="1" dirty="0" smtClean="0">
                <a:solidFill>
                  <a:srgbClr val="003399"/>
                </a:solidFill>
              </a:rPr>
              <a:t>   in the Presence </a:t>
            </a:r>
            <a:r>
              <a:rPr lang="en-US" sz="2400" b="1" dirty="0">
                <a:solidFill>
                  <a:srgbClr val="003399"/>
                </a:solidFill>
              </a:rPr>
              <a:t>of </a:t>
            </a:r>
            <a:r>
              <a:rPr lang="en-US" sz="2400" b="1" dirty="0" smtClean="0">
                <a:solidFill>
                  <a:srgbClr val="003399"/>
                </a:solidFill>
              </a:rPr>
              <a:t>Multiple </a:t>
            </a:r>
            <a:r>
              <a:rPr lang="en-US" sz="2400" b="1" dirty="0" err="1" smtClean="0">
                <a:solidFill>
                  <a:srgbClr val="003399"/>
                </a:solidFill>
              </a:rPr>
              <a:t>Alfvénic</a:t>
            </a:r>
            <a:r>
              <a:rPr lang="en-US" sz="2400" b="1" dirty="0" smtClean="0">
                <a:solidFill>
                  <a:srgbClr val="003399"/>
                </a:solidFill>
              </a:rPr>
              <a:t> Waves </a:t>
            </a:r>
            <a:r>
              <a:rPr lang="en-US" sz="2400" b="1" dirty="0">
                <a:solidFill>
                  <a:srgbClr val="003399"/>
                </a:solidFill>
              </a:rPr>
              <a:t>in </a:t>
            </a:r>
            <a:r>
              <a:rPr lang="en-US" sz="2400" b="1" dirty="0" smtClean="0">
                <a:solidFill>
                  <a:srgbClr val="003399"/>
                </a:solidFill>
              </a:rPr>
              <a:t>ITER</a:t>
            </a:r>
          </a:p>
          <a:p>
            <a:pPr>
              <a:spcBef>
                <a:spcPts val="1200"/>
              </a:spcBef>
            </a:pPr>
            <a:r>
              <a:rPr lang="en-US" sz="2400" b="1" dirty="0">
                <a:solidFill>
                  <a:srgbClr val="003399"/>
                </a:solidFill>
              </a:rPr>
              <a:t> </a:t>
            </a:r>
            <a:r>
              <a:rPr lang="en-US" sz="2400" b="1" dirty="0" smtClean="0">
                <a:solidFill>
                  <a:srgbClr val="003399"/>
                </a:solidFill>
              </a:rPr>
              <a:t>   1. Motivation and Challenges</a:t>
            </a:r>
          </a:p>
          <a:p>
            <a:pPr>
              <a:spcBef>
                <a:spcPts val="1200"/>
              </a:spcBef>
            </a:pPr>
            <a:r>
              <a:rPr lang="en-US" sz="2400" b="1" dirty="0">
                <a:solidFill>
                  <a:srgbClr val="003399"/>
                </a:solidFill>
              </a:rPr>
              <a:t> </a:t>
            </a:r>
            <a:r>
              <a:rPr lang="en-US" sz="2400" b="1" dirty="0" smtClean="0">
                <a:solidFill>
                  <a:srgbClr val="003399"/>
                </a:solidFill>
              </a:rPr>
              <a:t>   2. Setup for the ITER 15MA Baseline Scenario</a:t>
            </a:r>
          </a:p>
          <a:p>
            <a:pPr>
              <a:spcBef>
                <a:spcPts val="1200"/>
              </a:spcBef>
            </a:pPr>
            <a:r>
              <a:rPr lang="en-US" sz="2400" b="1" dirty="0">
                <a:solidFill>
                  <a:srgbClr val="003399"/>
                </a:solidFill>
              </a:rPr>
              <a:t> </a:t>
            </a:r>
            <a:r>
              <a:rPr lang="en-US" sz="2400" b="1" dirty="0" smtClean="0">
                <a:solidFill>
                  <a:srgbClr val="003399"/>
                </a:solidFill>
              </a:rPr>
              <a:t>   3. Linear Findings</a:t>
            </a:r>
          </a:p>
          <a:p>
            <a:pPr>
              <a:spcBef>
                <a:spcPts val="1200"/>
              </a:spcBef>
            </a:pPr>
            <a:r>
              <a:rPr lang="en-US" sz="2400" b="1" dirty="0">
                <a:solidFill>
                  <a:srgbClr val="003399"/>
                </a:solidFill>
              </a:rPr>
              <a:t> </a:t>
            </a:r>
            <a:r>
              <a:rPr lang="en-US" sz="2400" b="1" dirty="0" smtClean="0">
                <a:solidFill>
                  <a:srgbClr val="003399"/>
                </a:solidFill>
              </a:rPr>
              <a:t>   4. Quasi-linear Model</a:t>
            </a:r>
            <a:endParaRPr lang="en-US" sz="2400" b="1" dirty="0">
              <a:solidFill>
                <a:srgbClr val="003399"/>
              </a:solidFill>
            </a:endParaRPr>
          </a:p>
          <a:p>
            <a:pPr>
              <a:spcBef>
                <a:spcPts val="1200"/>
              </a:spcBef>
            </a:pPr>
            <a:r>
              <a:rPr lang="en-US" sz="2400" b="1" dirty="0" smtClean="0">
                <a:solidFill>
                  <a:srgbClr val="003399"/>
                </a:solidFill>
              </a:rPr>
              <a:t>    5. Nonlinear Findings with reduced Damping</a:t>
            </a:r>
          </a:p>
          <a:p>
            <a:pPr>
              <a:spcBef>
                <a:spcPts val="1200"/>
              </a:spcBef>
            </a:pPr>
            <a:r>
              <a:rPr lang="en-US" sz="2400" b="1" dirty="0">
                <a:solidFill>
                  <a:srgbClr val="003399"/>
                </a:solidFill>
              </a:rPr>
              <a:t> </a:t>
            </a:r>
            <a:r>
              <a:rPr lang="en-US" sz="2400" b="1" dirty="0" smtClean="0">
                <a:solidFill>
                  <a:srgbClr val="003399"/>
                </a:solidFill>
              </a:rPr>
              <a:t>   6. Nonlinear Findings with LIGKA Damping</a:t>
            </a:r>
          </a:p>
        </p:txBody>
      </p:sp>
    </p:spTree>
    <p:extLst>
      <p:ext uri="{BB962C8B-B14F-4D97-AF65-F5344CB8AC3E}">
        <p14:creationId xmlns:p14="http://schemas.microsoft.com/office/powerpoint/2010/main" val="274900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Acknowledgements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lvl="1" indent="0">
              <a:buNone/>
            </a:pPr>
            <a:r>
              <a:rPr lang="en-GB" b="1" dirty="0">
                <a:solidFill>
                  <a:srgbClr val="003399"/>
                </a:solidFill>
              </a:rPr>
              <a:t> </a:t>
            </a:r>
            <a:r>
              <a:rPr lang="en-GB" b="1" dirty="0" smtClean="0">
                <a:solidFill>
                  <a:srgbClr val="003399"/>
                </a:solidFill>
              </a:rPr>
              <a:t> Ph. Lauber</a:t>
            </a:r>
            <a:r>
              <a:rPr lang="en-GB" b="1" baseline="30000" dirty="0">
                <a:solidFill>
                  <a:srgbClr val="003399"/>
                </a:solidFill>
              </a:rPr>
              <a:t>1</a:t>
            </a:r>
            <a:r>
              <a:rPr lang="en-GB" b="1" dirty="0" smtClean="0">
                <a:solidFill>
                  <a:srgbClr val="003399"/>
                </a:solidFill>
              </a:rPr>
              <a:t>, S. Briguglio</a:t>
            </a:r>
            <a:r>
              <a:rPr lang="en-GB" b="1" baseline="30000" dirty="0" smtClean="0">
                <a:solidFill>
                  <a:srgbClr val="003399"/>
                </a:solidFill>
              </a:rPr>
              <a:t>2</a:t>
            </a:r>
            <a:r>
              <a:rPr lang="en-GB" b="1" dirty="0" smtClean="0">
                <a:solidFill>
                  <a:srgbClr val="003399"/>
                </a:solidFill>
              </a:rPr>
              <a:t>, A. Snicker</a:t>
            </a:r>
            <a:r>
              <a:rPr lang="en-GB" b="1" baseline="30000" dirty="0" smtClean="0">
                <a:solidFill>
                  <a:srgbClr val="003399"/>
                </a:solidFill>
              </a:rPr>
              <a:t>3,1</a:t>
            </a:r>
          </a:p>
          <a:p>
            <a:pPr marL="457200" lvl="1" indent="0">
              <a:buNone/>
            </a:pPr>
            <a:endParaRPr lang="en-GB" baseline="30000" dirty="0"/>
          </a:p>
          <a:p>
            <a:pPr marL="457200" lvl="1" indent="0">
              <a:buNone/>
            </a:pPr>
            <a:r>
              <a:rPr lang="en-GB" baseline="30000" dirty="0" smtClean="0"/>
              <a:t>1 </a:t>
            </a:r>
            <a:r>
              <a:rPr lang="en-GB" dirty="0" smtClean="0"/>
              <a:t>Max-Planck-</a:t>
            </a:r>
            <a:r>
              <a:rPr lang="en-GB" dirty="0" err="1" smtClean="0"/>
              <a:t>Institut</a:t>
            </a:r>
            <a:r>
              <a:rPr lang="en-GB" dirty="0" smtClean="0"/>
              <a:t> </a:t>
            </a:r>
            <a:r>
              <a:rPr lang="en-GB" dirty="0" err="1" smtClean="0"/>
              <a:t>für</a:t>
            </a:r>
            <a:r>
              <a:rPr lang="en-GB" dirty="0" smtClean="0"/>
              <a:t> </a:t>
            </a:r>
            <a:r>
              <a:rPr lang="en-GB" dirty="0" err="1" smtClean="0"/>
              <a:t>Plasmaphysik</a:t>
            </a:r>
            <a:r>
              <a:rPr lang="en-GB" dirty="0" smtClean="0"/>
              <a:t>, </a:t>
            </a:r>
          </a:p>
          <a:p>
            <a:pPr marL="457200" lvl="1" indent="0">
              <a:buNone/>
            </a:pPr>
            <a:r>
              <a:rPr lang="en-GB" dirty="0"/>
              <a:t> </a:t>
            </a:r>
            <a:r>
              <a:rPr lang="en-GB" dirty="0" smtClean="0"/>
              <a:t> D-85748 </a:t>
            </a:r>
            <a:r>
              <a:rPr lang="en-GB" dirty="0" err="1" smtClean="0"/>
              <a:t>Garching</a:t>
            </a:r>
            <a:r>
              <a:rPr lang="en-GB" dirty="0" smtClean="0"/>
              <a:t>, Germany</a:t>
            </a:r>
            <a:endParaRPr lang="en-GB" dirty="0"/>
          </a:p>
          <a:p>
            <a:pPr marL="457200" lvl="1" indent="0">
              <a:buNone/>
            </a:pPr>
            <a:r>
              <a:rPr lang="en-GB" baseline="30000" dirty="0" smtClean="0"/>
              <a:t>2</a:t>
            </a:r>
            <a:r>
              <a:rPr lang="en-GB" dirty="0" smtClean="0"/>
              <a:t> </a:t>
            </a:r>
            <a:r>
              <a:rPr lang="it-IT" dirty="0"/>
              <a:t>ENEA  </a:t>
            </a:r>
            <a:r>
              <a:rPr lang="it-IT" dirty="0" smtClean="0"/>
              <a:t>Centro Ricerche Frascati,</a:t>
            </a:r>
          </a:p>
          <a:p>
            <a:pPr marL="457200" lvl="1" indent="0">
              <a:buNone/>
            </a:pPr>
            <a:r>
              <a:rPr lang="it-IT" dirty="0"/>
              <a:t> </a:t>
            </a:r>
            <a:r>
              <a:rPr lang="it-IT" dirty="0" smtClean="0"/>
              <a:t> CP </a:t>
            </a:r>
            <a:r>
              <a:rPr lang="it-IT" dirty="0"/>
              <a:t>65-00044 </a:t>
            </a:r>
            <a:r>
              <a:rPr lang="it-IT" dirty="0" smtClean="0"/>
              <a:t>Frascati</a:t>
            </a:r>
            <a:r>
              <a:rPr lang="it-IT" dirty="0"/>
              <a:t>, </a:t>
            </a:r>
            <a:r>
              <a:rPr lang="it-IT" dirty="0" err="1" smtClean="0"/>
              <a:t>Italy</a:t>
            </a:r>
            <a:endParaRPr lang="it-IT" dirty="0" smtClean="0"/>
          </a:p>
          <a:p>
            <a:pPr marL="457200" lvl="1" indent="0">
              <a:buNone/>
            </a:pPr>
            <a:r>
              <a:rPr lang="it-IT" baseline="30000" dirty="0" smtClean="0"/>
              <a:t>3</a:t>
            </a:r>
            <a:r>
              <a:rPr lang="it-IT" dirty="0"/>
              <a:t> </a:t>
            </a:r>
            <a:r>
              <a:rPr lang="it-IT" dirty="0" err="1" smtClean="0"/>
              <a:t>Aalto</a:t>
            </a:r>
            <a:r>
              <a:rPr lang="it-IT" dirty="0" smtClean="0"/>
              <a:t>  </a:t>
            </a:r>
            <a:r>
              <a:rPr lang="it-IT" dirty="0" err="1" smtClean="0"/>
              <a:t>University</a:t>
            </a:r>
            <a:r>
              <a:rPr lang="it-IT" dirty="0" smtClean="0"/>
              <a:t>, Espoo, </a:t>
            </a:r>
            <a:r>
              <a:rPr lang="it-IT" dirty="0" err="1" smtClean="0"/>
              <a:t>Finland</a:t>
            </a:r>
            <a:endParaRPr lang="it-IT" baseline="30000" dirty="0" smtClean="0"/>
          </a:p>
          <a:p>
            <a:pPr marL="457200" lvl="1" indent="0">
              <a:buNone/>
            </a:pPr>
            <a:endParaRPr lang="it-IT" dirty="0"/>
          </a:p>
          <a:p>
            <a:pPr marL="457200" lvl="1" indent="0">
              <a:buNone/>
            </a:pPr>
            <a:r>
              <a:rPr lang="en-US" sz="1400" dirty="0"/>
              <a:t>This work has been carried out within the framework of the </a:t>
            </a:r>
            <a:r>
              <a:rPr lang="en-US" sz="1400" dirty="0" err="1"/>
              <a:t>EUROfusion</a:t>
            </a:r>
            <a:r>
              <a:rPr lang="en-US" sz="1400" dirty="0"/>
              <a:t> Consortium and has received funding from the </a:t>
            </a:r>
            <a:r>
              <a:rPr lang="en-US" sz="1400" dirty="0" smtClean="0"/>
              <a:t>EURATOM </a:t>
            </a:r>
            <a:r>
              <a:rPr lang="en-US" sz="1400" dirty="0"/>
              <a:t>research and training </a:t>
            </a:r>
            <a:r>
              <a:rPr lang="en-US" sz="1400" dirty="0" err="1"/>
              <a:t>programme</a:t>
            </a:r>
            <a:r>
              <a:rPr lang="en-US" sz="1400" dirty="0"/>
              <a:t> 2014-2018 under grant agreement No 633053. The views and opinions expressed herein do not necessarily reflect those of the European Commission</a:t>
            </a:r>
            <a:r>
              <a:rPr lang="en-US" sz="1400" dirty="0" smtClean="0"/>
              <a:t>.</a:t>
            </a:r>
            <a:endParaRPr lang="en-GB" sz="1400" dirty="0" smtClean="0"/>
          </a:p>
          <a:p>
            <a:pPr marL="457200" lvl="1" indent="0">
              <a:buNone/>
            </a:pPr>
            <a:r>
              <a:rPr lang="en-GB" sz="1400" dirty="0" smtClean="0"/>
              <a:t>The support from the </a:t>
            </a:r>
            <a:r>
              <a:rPr lang="en-GB" sz="1400" dirty="0" err="1" smtClean="0"/>
              <a:t>EUROfusion</a:t>
            </a:r>
            <a:r>
              <a:rPr lang="en-GB" sz="1400" dirty="0" smtClean="0"/>
              <a:t> Researcher Fellowship programme under the task agreement WP14-FRF-IPP/Schneller is gratefully acknowledged, as well as the collaboration within the </a:t>
            </a:r>
            <a:r>
              <a:rPr lang="en-GB" sz="1400" dirty="0" err="1" smtClean="0"/>
              <a:t>EUROfusion</a:t>
            </a:r>
            <a:r>
              <a:rPr lang="en-GB" sz="1400" dirty="0" smtClean="0"/>
              <a:t> Enabling Research project ENEA-03 (NLED).</a:t>
            </a:r>
          </a:p>
          <a:p>
            <a:pPr marL="457200" lvl="1" indent="0">
              <a:buNone/>
            </a:pPr>
            <a:r>
              <a:rPr lang="en-GB" sz="1400" dirty="0" smtClean="0"/>
              <a:t>The simulations of this work were partly run on HYDRA, </a:t>
            </a:r>
            <a:r>
              <a:rPr lang="en-GB" sz="1400" dirty="0" err="1" smtClean="0"/>
              <a:t>Rechenzentrum</a:t>
            </a:r>
            <a:r>
              <a:rPr lang="en-GB" sz="1400" dirty="0" smtClean="0"/>
              <a:t> </a:t>
            </a:r>
            <a:r>
              <a:rPr lang="en-GB" sz="1400" dirty="0" err="1" smtClean="0"/>
              <a:t>Garching</a:t>
            </a:r>
            <a:r>
              <a:rPr lang="en-GB" sz="1400" dirty="0" smtClean="0"/>
              <a:t> and HELIOS at IFERC, Japan. The computational resources as well as the support are gratefully acknowledged.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544" y="6381328"/>
            <a:ext cx="8240228" cy="268139"/>
          </a:xfrm>
        </p:spPr>
        <p:txBody>
          <a:bodyPr/>
          <a:lstStyle/>
          <a:p>
            <a:pPr algn="r"/>
            <a:r>
              <a:rPr lang="en-GB" dirty="0" err="1" smtClean="0"/>
              <a:t>Mirjam</a:t>
            </a:r>
            <a:r>
              <a:rPr lang="en-GB" dirty="0" smtClean="0"/>
              <a:t> Schneller | EFTC | </a:t>
            </a:r>
            <a:r>
              <a:rPr lang="en-GB" dirty="0" err="1" smtClean="0"/>
              <a:t>Lisboa</a:t>
            </a:r>
            <a:r>
              <a:rPr lang="en-GB" dirty="0" smtClean="0"/>
              <a:t> | Oct. 6, 2015 | Page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308725"/>
            <a:ext cx="2133600" cy="365125"/>
          </a:xfrm>
        </p:spPr>
        <p:txBody>
          <a:bodyPr/>
          <a:lstStyle/>
          <a:p>
            <a:fld id="{6A6D9FA1-99C7-4910-8E32-B85D378B0060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847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560840" cy="457200"/>
          </a:xfrm>
        </p:spPr>
        <p:txBody>
          <a:bodyPr/>
          <a:lstStyle/>
          <a:p>
            <a:r>
              <a:rPr lang="en-US" sz="2400" dirty="0" smtClean="0"/>
              <a:t>4.1 </a:t>
            </a:r>
            <a:r>
              <a:rPr lang="en-US" sz="2800" b="0" dirty="0" smtClean="0"/>
              <a:t>Do we need a nonlinear description?</a:t>
            </a:r>
            <a:endParaRPr lang="de-DE" sz="2800" b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Mirjam Schneller | EFTC | Lisboa | Oct. 6, 2015 | Page</a:t>
            </a:r>
            <a:endParaRPr lang="en-GB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308725"/>
            <a:ext cx="2133600" cy="365125"/>
          </a:xfrm>
        </p:spPr>
        <p:txBody>
          <a:bodyPr/>
          <a:lstStyle/>
          <a:p>
            <a:fld id="{6A6D9FA1-99C7-4910-8E32-B85D378B0060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5" name="Shape 96"/>
          <p:cNvSpPr/>
          <p:nvPr/>
        </p:nvSpPr>
        <p:spPr>
          <a:xfrm>
            <a:off x="438050" y="1052736"/>
            <a:ext cx="8454430" cy="1569660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lvl="0"/>
            <a:endParaRPr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8050" y="4365104"/>
            <a:ext cx="81663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ITER scenario is too challenging to be tackled with a comprehensive (non-hybrid, </a:t>
            </a:r>
            <a:r>
              <a:rPr lang="en-US" dirty="0" smtClean="0"/>
              <a:t>nonlinear) </a:t>
            </a:r>
            <a:r>
              <a:rPr lang="en-US" dirty="0"/>
              <a:t>code.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previous simulations with our hybrid model for ASDEX Upgrade revealed such “domino” behavior </a:t>
            </a:r>
            <a:r>
              <a:rPr lang="en-US" sz="1600" dirty="0"/>
              <a:t>[Schneller’2013</a:t>
            </a:r>
            <a:r>
              <a:rPr lang="en-US" sz="1600" dirty="0" smtClean="0"/>
              <a:t>], </a:t>
            </a:r>
            <a:r>
              <a:rPr lang="en-US" dirty="0" smtClean="0"/>
              <a:t>in </a:t>
            </a:r>
            <a:r>
              <a:rPr lang="en-US" dirty="0"/>
              <a:t>agreement with EP loss measurements </a:t>
            </a:r>
            <a:r>
              <a:rPr lang="en-US" sz="1600" dirty="0"/>
              <a:t>[García-Muñoz’2010</a:t>
            </a:r>
            <a:r>
              <a:rPr lang="en-US" sz="1600" dirty="0" smtClean="0"/>
              <a:t>]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8801" y="1052736"/>
            <a:ext cx="8352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 certain ITER scenarios, a “sea” of small-amplitude perturbations is likely </a:t>
            </a:r>
            <a:r>
              <a:rPr lang="en-US" dirty="0" smtClean="0"/>
              <a:t>[Gorelenkov’14,Lauber’15]</a:t>
            </a:r>
            <a:r>
              <a:rPr lang="en-US" sz="2400" dirty="0" smtClean="0"/>
              <a:t>. Can energetic particle  interaction with multiple modes drive linearly stable or weakly unstable modes nonlinearly unstable?</a:t>
            </a:r>
            <a:endParaRPr lang="de-DE" dirty="0"/>
          </a:p>
        </p:txBody>
      </p:sp>
      <p:sp>
        <p:nvSpPr>
          <p:cNvPr id="10" name="TextBox 9"/>
          <p:cNvSpPr txBox="1"/>
          <p:nvPr/>
        </p:nvSpPr>
        <p:spPr>
          <a:xfrm>
            <a:off x="438050" y="2834451"/>
            <a:ext cx="7806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</a:t>
            </a:r>
            <a:r>
              <a:rPr lang="en-US" b="1" dirty="0" smtClean="0"/>
              <a:t>f YES → possible enhanced nonlinear EP transport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/>
              <a:t>    </a:t>
            </a:r>
            <a:r>
              <a:rPr lang="en-US" dirty="0" smtClean="0"/>
              <a:t>            </a:t>
            </a:r>
            <a:r>
              <a:rPr lang="en-US" dirty="0"/>
              <a:t>due to a “domino effect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61316" y="3509515"/>
            <a:ext cx="7927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If NO  →  EP transport could be estimated on a local, quasi-linear basis</a:t>
            </a:r>
          </a:p>
          <a:p>
            <a:r>
              <a:rPr lang="en-US" b="1" dirty="0"/>
              <a:t> </a:t>
            </a:r>
            <a:r>
              <a:rPr lang="en-US" b="1" dirty="0" smtClean="0"/>
              <a:t>               </a:t>
            </a:r>
            <a:r>
              <a:rPr lang="en-US" dirty="0" smtClean="0"/>
              <a:t>which is computationally advantageous </a:t>
            </a:r>
            <a:r>
              <a:rPr lang="en-US" sz="1600" dirty="0" smtClean="0"/>
              <a:t>[Bass’10, Ghantous’12]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2711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3"/>
          <p:cNvSpPr/>
          <p:nvPr/>
        </p:nvSpPr>
        <p:spPr>
          <a:xfrm>
            <a:off x="635486" y="3356992"/>
            <a:ext cx="7704856" cy="2448272"/>
          </a:xfrm>
          <a:prstGeom prst="rect">
            <a:avLst/>
          </a:prstGeom>
          <a:solidFill>
            <a:srgbClr val="E3E3E3"/>
          </a:solidFill>
          <a:ln w="25400">
            <a:solidFill>
              <a:srgbClr val="E3E3E3"/>
            </a:solidFill>
          </a:ln>
          <a:effectLst>
            <a:outerShdw blurRad="190500" rotWithShape="0">
              <a:srgbClr val="000000">
                <a:alpha val="70000"/>
              </a:srgbClr>
            </a:outerShdw>
          </a:effectLst>
        </p:spPr>
        <p:txBody>
          <a:bodyPr lIns="0" tIns="0" rIns="0" bIns="0" anchor="ctr"/>
          <a:lstStyle/>
          <a:p>
            <a:pPr lvl="0"/>
            <a:endParaRPr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4.1</a:t>
            </a:r>
            <a:r>
              <a:rPr lang="en-US" dirty="0" smtClean="0"/>
              <a:t> </a:t>
            </a:r>
            <a:r>
              <a:rPr lang="en-US" sz="2800" b="0" dirty="0" smtClean="0"/>
              <a:t>Challenges of the ITER Scenario</a:t>
            </a:r>
            <a:endParaRPr lang="de-DE" sz="28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872" y="836712"/>
            <a:ext cx="8229600" cy="4896544"/>
          </a:xfrm>
        </p:spPr>
        <p:txBody>
          <a:bodyPr/>
          <a:lstStyle/>
          <a:p>
            <a:r>
              <a:rPr lang="en-US" dirty="0" smtClean="0"/>
              <a:t>more than 25 toroidal modes</a:t>
            </a:r>
          </a:p>
          <a:p>
            <a:r>
              <a:rPr lang="en-US" dirty="0" smtClean="0"/>
              <a:t>big machine (</a:t>
            </a:r>
            <a:r>
              <a:rPr lang="en-US" sz="2000" i="1" dirty="0" smtClean="0"/>
              <a:t>R</a:t>
            </a:r>
            <a:r>
              <a:rPr lang="en-US" sz="2000" dirty="0" smtClean="0"/>
              <a:t>=6.21m, </a:t>
            </a:r>
            <a:r>
              <a:rPr lang="en-US" sz="2000" i="1" dirty="0" smtClean="0"/>
              <a:t>a</a:t>
            </a:r>
            <a:r>
              <a:rPr lang="en-US" sz="2000" dirty="0" smtClean="0"/>
              <a:t>=2.0m</a:t>
            </a:r>
            <a:r>
              <a:rPr lang="en-US" dirty="0" smtClean="0"/>
              <a:t>), small modes (</a:t>
            </a:r>
            <a:r>
              <a:rPr lang="en-US" sz="2000" i="1" dirty="0" smtClean="0"/>
              <a:t>n</a:t>
            </a:r>
            <a:r>
              <a:rPr lang="en-US" sz="2000" dirty="0" smtClean="0"/>
              <a:t> </a:t>
            </a:r>
            <a:r>
              <a:rPr lang="el-GR" sz="2000" dirty="0" smtClean="0"/>
              <a:t>ϵ</a:t>
            </a:r>
            <a:r>
              <a:rPr lang="en-US" sz="2000" dirty="0" smtClean="0"/>
              <a:t> [5,35</a:t>
            </a:r>
            <a:r>
              <a:rPr lang="en-US" dirty="0" smtClean="0"/>
              <a:t>])</a:t>
            </a:r>
          </a:p>
          <a:p>
            <a:r>
              <a:rPr lang="en-US" dirty="0" smtClean="0"/>
              <a:t>many poloidal harmonics</a:t>
            </a:r>
          </a:p>
          <a:p>
            <a:r>
              <a:rPr lang="en-US" dirty="0" smtClean="0"/>
              <a:t>small drive (near marginal stability)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Mirjam Schneller | EFTC | Lisboa | Oct. 6, 2015 | Page</a:t>
            </a:r>
            <a:endParaRPr lang="en-GB" dirty="0" smtClean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08725"/>
            <a:ext cx="2133600" cy="365125"/>
          </a:xfrm>
        </p:spPr>
        <p:txBody>
          <a:bodyPr/>
          <a:lstStyle/>
          <a:p>
            <a:fld id="{6A6D9FA1-99C7-4910-8E32-B85D378B0060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587406" y="3523932"/>
            <a:ext cx="696376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dirty="0" smtClean="0"/>
              <a:t>→ high </a:t>
            </a:r>
            <a:r>
              <a:rPr lang="de-DE" sz="2400" dirty="0" err="1" smtClean="0"/>
              <a:t>resolution</a:t>
            </a:r>
            <a:r>
              <a:rPr lang="de-DE" sz="2400" dirty="0" smtClean="0"/>
              <a:t> </a:t>
            </a:r>
            <a:r>
              <a:rPr lang="de-DE" sz="2400" dirty="0" err="1" smtClean="0"/>
              <a:t>needed</a:t>
            </a:r>
            <a:r>
              <a:rPr lang="de-DE" sz="2400" dirty="0" smtClean="0"/>
              <a:t> (</a:t>
            </a:r>
            <a:r>
              <a:rPr lang="de-DE" sz="2400" dirty="0" err="1" smtClean="0"/>
              <a:t>up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20 </a:t>
            </a:r>
            <a:r>
              <a:rPr lang="de-DE" sz="2400" dirty="0" err="1" smtClean="0"/>
              <a:t>mio.</a:t>
            </a:r>
            <a:r>
              <a:rPr lang="de-DE" sz="2400" dirty="0" smtClean="0"/>
              <a:t> </a:t>
            </a:r>
            <a:r>
              <a:rPr lang="de-DE" sz="2400" dirty="0" err="1" smtClean="0"/>
              <a:t>markers</a:t>
            </a:r>
            <a:r>
              <a:rPr lang="de-DE" sz="2400" dirty="0" smtClean="0"/>
              <a:t>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smtClean="0"/>
              <a:t>convergence tested</a:t>
            </a:r>
            <a:endParaRPr lang="de-DE" sz="2400" dirty="0"/>
          </a:p>
        </p:txBody>
      </p:sp>
      <p:sp>
        <p:nvSpPr>
          <p:cNvPr id="6" name="Rectangle 5"/>
          <p:cNvSpPr/>
          <p:nvPr/>
        </p:nvSpPr>
        <p:spPr>
          <a:xfrm>
            <a:off x="611560" y="4365104"/>
            <a:ext cx="58512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dirty="0"/>
              <a:t>→ </a:t>
            </a:r>
            <a:r>
              <a:rPr lang="de-DE" sz="2400" dirty="0" err="1" smtClean="0"/>
              <a:t>long</a:t>
            </a:r>
            <a:r>
              <a:rPr lang="de-DE" sz="2400" dirty="0" smtClean="0"/>
              <a:t> </a:t>
            </a:r>
            <a:r>
              <a:rPr lang="de-DE" sz="2400" dirty="0" err="1" smtClean="0"/>
              <a:t>simulation</a:t>
            </a:r>
            <a:r>
              <a:rPr lang="de-DE" sz="2400" dirty="0" smtClean="0"/>
              <a:t> time (</a:t>
            </a:r>
            <a:r>
              <a:rPr lang="de-DE" sz="2400" dirty="0" err="1" smtClean="0"/>
              <a:t>up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&gt; 5ms)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smtClean="0"/>
              <a:t>still well below (2%) slowing down time </a:t>
            </a:r>
            <a:endParaRPr lang="de-DE" sz="2400" dirty="0"/>
          </a:p>
        </p:txBody>
      </p:sp>
      <p:sp>
        <p:nvSpPr>
          <p:cNvPr id="7" name="Rectangle 6"/>
          <p:cNvSpPr/>
          <p:nvPr/>
        </p:nvSpPr>
        <p:spPr>
          <a:xfrm>
            <a:off x="641716" y="5229200"/>
            <a:ext cx="67054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dirty="0" smtClean="0"/>
              <a:t>    1024 CPU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several</a:t>
            </a:r>
            <a:r>
              <a:rPr lang="de-DE" sz="2400" dirty="0" smtClean="0"/>
              <a:t> </a:t>
            </a:r>
            <a:r>
              <a:rPr lang="de-DE" sz="2400" dirty="0" err="1" smtClean="0"/>
              <a:t>days</a:t>
            </a:r>
            <a:r>
              <a:rPr lang="de-DE" sz="2400" dirty="0" smtClean="0"/>
              <a:t> (on HYDRA </a:t>
            </a:r>
            <a:r>
              <a:rPr lang="de-DE" sz="2400" dirty="0" err="1" smtClean="0"/>
              <a:t>and</a:t>
            </a:r>
            <a:r>
              <a:rPr lang="de-DE" sz="2400" dirty="0" smtClean="0"/>
              <a:t> HELIOS)</a:t>
            </a:r>
          </a:p>
        </p:txBody>
      </p:sp>
      <p:sp>
        <p:nvSpPr>
          <p:cNvPr id="10" name="Shape 96"/>
          <p:cNvSpPr/>
          <p:nvPr/>
        </p:nvSpPr>
        <p:spPr>
          <a:xfrm>
            <a:off x="611560" y="836713"/>
            <a:ext cx="7728782" cy="1800199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lvl="0"/>
            <a:endParaRPr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670058" y="5451261"/>
            <a:ext cx="288032" cy="45719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648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512" y="116632"/>
            <a:ext cx="7696864" cy="457200"/>
          </a:xfrm>
        </p:spPr>
        <p:txBody>
          <a:bodyPr/>
          <a:lstStyle/>
          <a:p>
            <a:r>
              <a:rPr lang="en-US" sz="2800" dirty="0" smtClean="0"/>
              <a:t>4.2 Setup for ITER 15 MA Baseline Scenario</a:t>
            </a:r>
            <a:endParaRPr lang="de-DE" sz="2800" dirty="0"/>
          </a:p>
        </p:txBody>
      </p:sp>
      <p:graphicFrame>
        <p:nvGraphicFramePr>
          <p:cNvPr id="7" name="Content Placeholder 6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3255265"/>
              </p:ext>
            </p:extLst>
          </p:nvPr>
        </p:nvGraphicFramePr>
        <p:xfrm>
          <a:off x="1427163" y="5013325"/>
          <a:ext cx="4906962" cy="71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" name="Formel" r:id="rId3" imgW="2946240" imgH="431640" progId="Equation.3">
                  <p:embed/>
                </p:oleObj>
              </mc:Choice>
              <mc:Fallback>
                <p:oleObj name="Formel" r:id="rId3" imgW="2946240" imgH="431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27163" y="5013325"/>
                        <a:ext cx="4906962" cy="719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Mirjam Schneller | EFTC | Lisboa | Oct. 6, 2015 | Page</a:t>
            </a:r>
            <a:endParaRPr lang="en-GB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010400" y="6308725"/>
            <a:ext cx="2133600" cy="365125"/>
          </a:xfrm>
        </p:spPr>
        <p:txBody>
          <a:bodyPr/>
          <a:lstStyle/>
          <a:p>
            <a:fld id="{6A6D9FA1-99C7-4910-8E32-B85D378B0060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827584" y="4470311"/>
            <a:ext cx="68327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EP: Fusion-born </a:t>
            </a:r>
            <a:r>
              <a:rPr lang="el-GR" dirty="0" smtClean="0"/>
              <a:t>α</a:t>
            </a:r>
            <a:r>
              <a:rPr lang="en-US" dirty="0" smtClean="0"/>
              <a:t>-particles with </a:t>
            </a:r>
            <a:r>
              <a:rPr lang="el-GR" dirty="0" smtClean="0"/>
              <a:t>β</a:t>
            </a:r>
            <a:r>
              <a:rPr lang="en-US" baseline="-25000" dirty="0" smtClean="0"/>
              <a:t>EP</a:t>
            </a:r>
            <a:r>
              <a:rPr lang="en-US" dirty="0" smtClean="0"/>
              <a:t> </a:t>
            </a:r>
            <a:r>
              <a:rPr lang="en-US" dirty="0"/>
              <a:t>≈ </a:t>
            </a:r>
            <a:r>
              <a:rPr lang="en-US" dirty="0" smtClean="0"/>
              <a:t>1.2% (so far no beam EP),</a:t>
            </a:r>
          </a:p>
          <a:p>
            <a:r>
              <a:rPr lang="en-US" b="1" dirty="0" smtClean="0"/>
              <a:t>isotropic in pitch,</a:t>
            </a:r>
            <a:r>
              <a:rPr lang="en-US" dirty="0" smtClean="0"/>
              <a:t> follow the </a:t>
            </a:r>
            <a:r>
              <a:rPr lang="en-US" b="1" dirty="0" smtClean="0"/>
              <a:t>slowing-down</a:t>
            </a:r>
            <a:r>
              <a:rPr lang="en-US" dirty="0" smtClean="0"/>
              <a:t> energy distribution:</a:t>
            </a:r>
            <a:endParaRPr lang="de-DE" dirty="0"/>
          </a:p>
        </p:txBody>
      </p:sp>
      <p:sp>
        <p:nvSpPr>
          <p:cNvPr id="10" name="Rectangle 9"/>
          <p:cNvSpPr/>
          <p:nvPr/>
        </p:nvSpPr>
        <p:spPr>
          <a:xfrm>
            <a:off x="683568" y="877671"/>
            <a:ext cx="3466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1:1 D-T plasma with </a:t>
            </a:r>
            <a:r>
              <a:rPr lang="el-GR" dirty="0" smtClean="0"/>
              <a:t>β</a:t>
            </a:r>
            <a:r>
              <a:rPr lang="en-US" baseline="-25000" dirty="0" err="1" smtClean="0"/>
              <a:t>th</a:t>
            </a:r>
            <a:r>
              <a:rPr lang="en-US" dirty="0" smtClean="0"/>
              <a:t> ≈ 1.3%, </a:t>
            </a:r>
          </a:p>
          <a:p>
            <a:r>
              <a:rPr lang="en-US" dirty="0" err="1" smtClean="0"/>
              <a:t>B</a:t>
            </a:r>
            <a:r>
              <a:rPr lang="en-US" baseline="-25000" dirty="0" err="1" smtClean="0"/>
              <a:t>mag</a:t>
            </a:r>
            <a:r>
              <a:rPr lang="en-US" dirty="0" smtClean="0"/>
              <a:t> = 5.3 T</a:t>
            </a:r>
          </a:p>
        </p:txBody>
      </p:sp>
      <p:sp>
        <p:nvSpPr>
          <p:cNvPr id="12" name="Shape 96"/>
          <p:cNvSpPr/>
          <p:nvPr/>
        </p:nvSpPr>
        <p:spPr>
          <a:xfrm>
            <a:off x="683568" y="4449644"/>
            <a:ext cx="7690196" cy="1406961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lvl="0"/>
            <a:endParaRPr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88024" y="780103"/>
            <a:ext cx="42484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smtClean="0"/>
              <a:t>The </a:t>
            </a:r>
            <a:r>
              <a:rPr lang="en-US" sz="1600" i="1" dirty="0" smtClean="0"/>
              <a:t>q </a:t>
            </a:r>
            <a:r>
              <a:rPr lang="en-US" sz="1600" dirty="0" smtClean="0"/>
              <a:t>profile is rather flat, close to 1</a:t>
            </a:r>
          </a:p>
          <a:p>
            <a:r>
              <a:rPr lang="en-US" sz="1600" dirty="0" smtClean="0"/>
              <a:t> (</a:t>
            </a:r>
            <a:r>
              <a:rPr lang="en-US" sz="1600" i="1" dirty="0" smtClean="0"/>
              <a:t>q</a:t>
            </a:r>
            <a:r>
              <a:rPr lang="en-US" sz="1600" baseline="-25000" dirty="0" smtClean="0"/>
              <a:t>0</a:t>
            </a:r>
            <a:r>
              <a:rPr lang="en-US" sz="1600" dirty="0" smtClean="0"/>
              <a:t>=0.989) and monotonic</a:t>
            </a:r>
          </a:p>
          <a:p>
            <a:r>
              <a:rPr lang="en-US" sz="1600" dirty="0" smtClean="0"/>
              <a:t>(← worst ITER case [Polevoi’02,Pinches’15])</a:t>
            </a:r>
            <a:endParaRPr lang="de-DE" sz="1600" dirty="0"/>
          </a:p>
        </p:txBody>
      </p:sp>
      <p:pic>
        <p:nvPicPr>
          <p:cNvPr id="3462" name="Picture 39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4269" y="1714131"/>
            <a:ext cx="4403755" cy="22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2872121" y="1698363"/>
            <a:ext cx="11608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[Polevoi’02 </a:t>
            </a:r>
            <a:r>
              <a:rPr lang="en-US" sz="1400" dirty="0" smtClean="0"/>
              <a:t>,</a:t>
            </a:r>
          </a:p>
          <a:p>
            <a:r>
              <a:rPr lang="en-US" sz="1400" dirty="0" smtClean="0"/>
              <a:t> Pinches’15</a:t>
            </a:r>
            <a:r>
              <a:rPr lang="en-US" sz="1400" dirty="0"/>
              <a:t>]</a:t>
            </a:r>
            <a:endParaRPr lang="de-DE" sz="1400" dirty="0"/>
          </a:p>
        </p:txBody>
      </p:sp>
      <p:pic>
        <p:nvPicPr>
          <p:cNvPr id="20" name="Picture 38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6584" y="1698363"/>
            <a:ext cx="3815896" cy="2572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62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" y="163488"/>
            <a:ext cx="8105725" cy="457200"/>
          </a:xfrm>
        </p:spPr>
        <p:txBody>
          <a:bodyPr/>
          <a:lstStyle/>
          <a:p>
            <a:r>
              <a:rPr lang="en-US" sz="2800" dirty="0" smtClean="0"/>
              <a:t>4.3 Linear Findings: </a:t>
            </a:r>
            <a:r>
              <a:rPr lang="en-US" sz="2400" b="0" dirty="0" smtClean="0"/>
              <a:t>continuum &amp; wave structures</a:t>
            </a:r>
            <a:br>
              <a:rPr lang="en-US" sz="2400" b="0" dirty="0" smtClean="0"/>
            </a:br>
            <a:r>
              <a:rPr lang="en-US" sz="2400" b="0" dirty="0"/>
              <a:t> </a:t>
            </a:r>
            <a:r>
              <a:rPr lang="en-US" sz="2400" b="0" dirty="0" smtClean="0"/>
              <a:t>                                                                          [Lauber’15</a:t>
            </a:r>
            <a:r>
              <a:rPr lang="en-US" sz="2400" b="0" dirty="0"/>
              <a:t>]</a:t>
            </a:r>
            <a:endParaRPr lang="de-DE" sz="2400" b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Mirjam Schneller | EFTC | Lisboa | Oct. 6, 2015 | Page</a:t>
            </a:r>
            <a:endParaRPr lang="en-GB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308725"/>
            <a:ext cx="2133600" cy="365125"/>
          </a:xfrm>
        </p:spPr>
        <p:txBody>
          <a:bodyPr/>
          <a:lstStyle/>
          <a:p>
            <a:fld id="{6A6D9FA1-99C7-4910-8E32-B85D378B0060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185073" y="908720"/>
            <a:ext cx="5328592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Shear-</a:t>
            </a:r>
            <a:r>
              <a:rPr lang="en-US" dirty="0" err="1" smtClean="0"/>
              <a:t>Alfvén</a:t>
            </a:r>
            <a:r>
              <a:rPr lang="en-US" dirty="0" smtClean="0"/>
              <a:t> Wave continuum: flat shear enables </a:t>
            </a:r>
            <a:r>
              <a:rPr lang="en-US" dirty="0"/>
              <a:t>a broad TAE </a:t>
            </a:r>
            <a:r>
              <a:rPr lang="en-US" dirty="0" smtClean="0"/>
              <a:t>cluster around </a:t>
            </a:r>
            <a:r>
              <a:rPr lang="en-US" i="1" dirty="0" smtClean="0"/>
              <a:t>r</a:t>
            </a:r>
            <a:r>
              <a:rPr lang="en-US" dirty="0" smtClean="0"/>
              <a:t> ≈ 0.4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many poloidal harmonics especially for low </a:t>
            </a:r>
            <a:r>
              <a:rPr lang="en-US" i="1" dirty="0"/>
              <a:t>n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with increasing </a:t>
            </a:r>
            <a:r>
              <a:rPr lang="en-US" i="1" dirty="0" smtClean="0"/>
              <a:t>n </a:t>
            </a:r>
            <a:r>
              <a:rPr lang="en-US" dirty="0" smtClean="0"/>
              <a:t>modes become radially more localized &amp; mode position moves towards core</a:t>
            </a:r>
            <a:endParaRPr lang="en-US" i="1" dirty="0" smtClean="0"/>
          </a:p>
        </p:txBody>
      </p:sp>
      <p:pic>
        <p:nvPicPr>
          <p:cNvPr id="2213" name="Picture 16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9" y="2386048"/>
            <a:ext cx="4920512" cy="343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35" name="Picture 28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13665" y="764704"/>
            <a:ext cx="3522831" cy="4987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302026" y="5890510"/>
            <a:ext cx="3334503" cy="523220"/>
          </a:xfrm>
          <a:prstGeom prst="rect">
            <a:avLst/>
          </a:prstGeom>
          <a:solidFill>
            <a:srgbClr val="E3E3E3"/>
          </a:solidFill>
        </p:spPr>
        <p:txBody>
          <a:bodyPr wrap="none">
            <a:spAutoFit/>
          </a:bodyPr>
          <a:lstStyle/>
          <a:p>
            <a:r>
              <a:rPr lang="en-US" sz="1400" dirty="0" smtClean="0"/>
              <a:t>kinetic SAW:  differs from ideal SAW –</a:t>
            </a:r>
          </a:p>
          <a:p>
            <a:r>
              <a:rPr lang="en-US" sz="1400" dirty="0" smtClean="0"/>
              <a:t>kin. </a:t>
            </a:r>
            <a:r>
              <a:rPr lang="en-US" sz="1400" dirty="0"/>
              <a:t>e</a:t>
            </a:r>
            <a:r>
              <a:rPr lang="en-US" sz="1400" dirty="0" smtClean="0"/>
              <a:t>ffects generally decrease damping</a:t>
            </a:r>
            <a:endParaRPr lang="de-DE" sz="1400" dirty="0"/>
          </a:p>
        </p:txBody>
      </p:sp>
      <p:sp>
        <p:nvSpPr>
          <p:cNvPr id="10" name="Rectangle 9"/>
          <p:cNvSpPr/>
          <p:nvPr/>
        </p:nvSpPr>
        <p:spPr>
          <a:xfrm>
            <a:off x="6156176" y="5783679"/>
            <a:ext cx="2748180" cy="523220"/>
          </a:xfrm>
          <a:prstGeom prst="rect">
            <a:avLst/>
          </a:prstGeom>
          <a:solidFill>
            <a:srgbClr val="E3E3E3"/>
          </a:solidFill>
        </p:spPr>
        <p:txBody>
          <a:bodyPr wrap="square">
            <a:spAutoFit/>
          </a:bodyPr>
          <a:lstStyle/>
          <a:p>
            <a:r>
              <a:rPr lang="en-US" sz="1400" dirty="0" smtClean="0"/>
              <a:t>Non-</a:t>
            </a:r>
            <a:r>
              <a:rPr lang="en-US" sz="1400" dirty="0" err="1" smtClean="0"/>
              <a:t>perturbatively</a:t>
            </a:r>
            <a:r>
              <a:rPr lang="en-US" sz="1400" dirty="0" smtClean="0"/>
              <a:t> calculated structures (incl. kin. effects)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75896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116632"/>
            <a:ext cx="8352928" cy="457200"/>
          </a:xfrm>
        </p:spPr>
        <p:txBody>
          <a:bodyPr/>
          <a:lstStyle/>
          <a:p>
            <a:r>
              <a:rPr lang="en-US" sz="2800" dirty="0" smtClean="0"/>
              <a:t>4.3 Linear </a:t>
            </a:r>
            <a:r>
              <a:rPr lang="en-US" sz="2800" dirty="0"/>
              <a:t>Findings: </a:t>
            </a:r>
            <a:r>
              <a:rPr lang="en-US" sz="2400" b="0" dirty="0" smtClean="0"/>
              <a:t>TAE Eigenvalues [Lauber’15</a:t>
            </a:r>
            <a:r>
              <a:rPr lang="en-US" sz="2400" b="0" dirty="0"/>
              <a:t>]</a:t>
            </a:r>
            <a:endParaRPr lang="de-DE" sz="2400" b="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Mirjam Schneller | EFTC | Lisboa | Oct. 6, 2015 | Page</a:t>
            </a:r>
            <a:endParaRPr lang="en-GB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7010400" y="6308725"/>
            <a:ext cx="2133600" cy="365125"/>
          </a:xfrm>
        </p:spPr>
        <p:txBody>
          <a:bodyPr/>
          <a:lstStyle/>
          <a:p>
            <a:fld id="{6A6D9FA1-99C7-4910-8E32-B85D378B0060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251520" y="3933056"/>
            <a:ext cx="7560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lowest </a:t>
            </a:r>
            <a:r>
              <a:rPr lang="en-US" b="1" dirty="0"/>
              <a:t>damping</a:t>
            </a:r>
            <a:r>
              <a:rPr lang="en-US" dirty="0"/>
              <a:t> </a:t>
            </a:r>
            <a:r>
              <a:rPr lang="de-DE" dirty="0" err="1" smtClean="0"/>
              <a:t>ɣ</a:t>
            </a:r>
            <a:r>
              <a:rPr lang="de-DE" baseline="-25000" dirty="0" err="1" smtClean="0"/>
              <a:t>d</a:t>
            </a:r>
            <a:r>
              <a:rPr lang="de-DE" baseline="-25000" dirty="0" smtClean="0"/>
              <a:t>  </a:t>
            </a:r>
            <a:r>
              <a:rPr lang="en-US" dirty="0" smtClean="0"/>
              <a:t>around </a:t>
            </a:r>
            <a:r>
              <a:rPr lang="en-US" i="1" dirty="0">
                <a:solidFill>
                  <a:srgbClr val="C00000"/>
                </a:solidFill>
              </a:rPr>
              <a:t>n</a:t>
            </a:r>
            <a:r>
              <a:rPr lang="en-US" dirty="0">
                <a:solidFill>
                  <a:srgbClr val="C00000"/>
                </a:solidFill>
              </a:rPr>
              <a:t> ≈ 26 </a:t>
            </a:r>
            <a:r>
              <a:rPr lang="en-US" dirty="0"/>
              <a:t>and in </a:t>
            </a:r>
            <a:r>
              <a:rPr lang="en-US" dirty="0">
                <a:solidFill>
                  <a:srgbClr val="0070C0"/>
                </a:solidFill>
              </a:rPr>
              <a:t>low-</a:t>
            </a:r>
            <a:r>
              <a:rPr lang="en-US" i="1" dirty="0">
                <a:solidFill>
                  <a:srgbClr val="0070C0"/>
                </a:solidFill>
              </a:rPr>
              <a:t>n</a:t>
            </a:r>
            <a:r>
              <a:rPr lang="en-US" dirty="0"/>
              <a:t> branch.</a:t>
            </a:r>
          </a:p>
        </p:txBody>
      </p:sp>
      <p:sp>
        <p:nvSpPr>
          <p:cNvPr id="6" name="Rectangle 5"/>
          <p:cNvSpPr/>
          <p:nvPr/>
        </p:nvSpPr>
        <p:spPr>
          <a:xfrm>
            <a:off x="7194057" y="1630684"/>
            <a:ext cx="191444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 err="1" smtClean="0"/>
              <a:t>several</a:t>
            </a:r>
            <a:r>
              <a:rPr lang="de-DE" sz="1600" dirty="0" smtClean="0"/>
              <a:t> </a:t>
            </a:r>
            <a:r>
              <a:rPr lang="de-DE" sz="1600" b="1" dirty="0" err="1" smtClean="0"/>
              <a:t>branches</a:t>
            </a:r>
            <a:r>
              <a:rPr lang="de-DE" sz="1600" dirty="0" smtClean="0"/>
              <a:t> </a:t>
            </a:r>
            <a:r>
              <a:rPr lang="de-DE" sz="1600" dirty="0" err="1" smtClean="0"/>
              <a:t>found</a:t>
            </a:r>
            <a:r>
              <a:rPr lang="de-DE" sz="1600" dirty="0" smtClean="0"/>
              <a:t>, </a:t>
            </a:r>
            <a:r>
              <a:rPr lang="de-DE" sz="1600" dirty="0" err="1" smtClean="0"/>
              <a:t>according</a:t>
            </a:r>
            <a:endParaRPr lang="de-DE" sz="1600" dirty="0" smtClean="0"/>
          </a:p>
          <a:p>
            <a:r>
              <a:rPr lang="de-DE" sz="1600" dirty="0" err="1"/>
              <a:t>t</a:t>
            </a:r>
            <a:r>
              <a:rPr lang="de-DE" sz="1600" dirty="0" err="1" smtClean="0"/>
              <a:t>o</a:t>
            </a:r>
            <a:r>
              <a:rPr lang="de-DE" sz="1600" dirty="0" smtClean="0"/>
              <a:t> </a:t>
            </a:r>
            <a:r>
              <a:rPr lang="de-DE" sz="1600" dirty="0" err="1" smtClean="0"/>
              <a:t>main</a:t>
            </a:r>
            <a:r>
              <a:rPr lang="de-DE" sz="1600" dirty="0" smtClean="0"/>
              <a:t> </a:t>
            </a:r>
            <a:r>
              <a:rPr lang="de-DE" sz="1600" dirty="0" err="1" smtClean="0"/>
              <a:t>harmonics</a:t>
            </a:r>
            <a:r>
              <a:rPr lang="de-DE" sz="1600" dirty="0" smtClean="0"/>
              <a:t>:</a:t>
            </a:r>
          </a:p>
          <a:p>
            <a:endParaRPr lang="de-DE" sz="1600" dirty="0" smtClean="0"/>
          </a:p>
          <a:p>
            <a:r>
              <a:rPr lang="en-US" sz="1600" dirty="0" smtClean="0">
                <a:solidFill>
                  <a:srgbClr val="C00000"/>
                </a:solidFill>
              </a:rPr>
              <a:t>m = n </a:t>
            </a:r>
            <a:r>
              <a:rPr lang="en-US" sz="1600" dirty="0">
                <a:solidFill>
                  <a:srgbClr val="C00000"/>
                </a:solidFill>
              </a:rPr>
              <a:t>+ {0,1</a:t>
            </a:r>
            <a:r>
              <a:rPr lang="en-US" sz="1600" dirty="0" smtClean="0">
                <a:solidFill>
                  <a:srgbClr val="C00000"/>
                </a:solidFill>
              </a:rPr>
              <a:t>}</a:t>
            </a:r>
            <a:endParaRPr lang="en-US" sz="1600" dirty="0">
              <a:solidFill>
                <a:srgbClr val="C00000"/>
              </a:solidFill>
            </a:endParaRPr>
          </a:p>
          <a:p>
            <a:r>
              <a:rPr lang="en-US" sz="1600" dirty="0" smtClean="0">
                <a:solidFill>
                  <a:srgbClr val="00B050"/>
                </a:solidFill>
              </a:rPr>
              <a:t>m = n </a:t>
            </a:r>
            <a:r>
              <a:rPr lang="en-US" sz="1600" dirty="0">
                <a:solidFill>
                  <a:srgbClr val="00B050"/>
                </a:solidFill>
              </a:rPr>
              <a:t>+ {1,2</a:t>
            </a:r>
            <a:r>
              <a:rPr lang="en-US" sz="1600" dirty="0" smtClean="0">
                <a:solidFill>
                  <a:srgbClr val="00B050"/>
                </a:solidFill>
              </a:rPr>
              <a:t>}</a:t>
            </a:r>
            <a:endParaRPr lang="de-DE" sz="1600" dirty="0">
              <a:solidFill>
                <a:srgbClr val="0070C0"/>
              </a:solidFill>
            </a:endParaRPr>
          </a:p>
          <a:p>
            <a:r>
              <a:rPr lang="de-DE" sz="1600" dirty="0" smtClean="0">
                <a:solidFill>
                  <a:srgbClr val="0070C0"/>
                </a:solidFill>
              </a:rPr>
              <a:t>m = n + {2,3}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51520" y="4365104"/>
                <a:ext cx="8856984" cy="15081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de-DE" dirty="0" smtClean="0"/>
                  <a:t>largest </a:t>
                </a:r>
                <a:r>
                  <a:rPr lang="de-DE" dirty="0"/>
                  <a:t>linear </a:t>
                </a:r>
                <a:r>
                  <a:rPr lang="de-DE" dirty="0" err="1"/>
                  <a:t>mode</a:t>
                </a:r>
                <a:r>
                  <a:rPr lang="de-DE" dirty="0"/>
                  <a:t> </a:t>
                </a:r>
                <a:r>
                  <a:rPr lang="de-DE" b="1" dirty="0" err="1" smtClean="0"/>
                  <a:t>drive</a:t>
                </a:r>
                <a:r>
                  <a:rPr lang="de-DE" b="1" dirty="0" smtClean="0"/>
                  <a:t> </a:t>
                </a:r>
                <a:r>
                  <a:rPr lang="de-DE" dirty="0" err="1" smtClean="0"/>
                  <a:t>ɣ</a:t>
                </a:r>
                <a:r>
                  <a:rPr lang="de-DE" baseline="-25000" dirty="0" err="1" smtClean="0"/>
                  <a:t>L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by</a:t>
                </a:r>
                <a:r>
                  <a:rPr lang="de-DE" dirty="0" smtClean="0"/>
                  <a:t> EP </a:t>
                </a:r>
                <a:r>
                  <a:rPr lang="de-DE" dirty="0" err="1" smtClean="0"/>
                  <a:t>for</a:t>
                </a:r>
                <a:r>
                  <a:rPr lang="de-DE" dirty="0" smtClean="0"/>
                  <a:t> </a:t>
                </a:r>
                <a:r>
                  <a:rPr lang="de-DE" i="1" dirty="0" smtClean="0">
                    <a:solidFill>
                      <a:srgbClr val="CC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CC0000"/>
                        </a:solidFill>
                        <a:latin typeface="Cambria Math"/>
                      </a:rPr>
                      <m:t>𝒏</m:t>
                    </m:r>
                    <m:r>
                      <a:rPr lang="en-US" b="1" i="1" smtClean="0">
                        <a:solidFill>
                          <a:srgbClr val="CC0000"/>
                        </a:solidFill>
                        <a:latin typeface="Cambria Math"/>
                      </a:rPr>
                      <m:t> ∈[</m:t>
                    </m:r>
                    <m:r>
                      <a:rPr lang="en-US" b="1" i="1" smtClean="0">
                        <a:solidFill>
                          <a:srgbClr val="CC0000"/>
                        </a:solidFill>
                        <a:latin typeface="Cambria Math"/>
                        <a:ea typeface="Cambria Math"/>
                      </a:rPr>
                      <m:t>𝟐𝟎</m:t>
                    </m:r>
                    <m:r>
                      <a:rPr lang="en-US" b="1" i="1" smtClean="0">
                        <a:solidFill>
                          <a:srgbClr val="CC0000"/>
                        </a:solidFill>
                        <a:latin typeface="Cambria Math"/>
                        <a:ea typeface="Cambria Math"/>
                      </a:rPr>
                      <m:t>,</m:t>
                    </m:r>
                    <m:r>
                      <a:rPr lang="en-US" b="1" i="1" smtClean="0">
                        <a:solidFill>
                          <a:srgbClr val="CC0000"/>
                        </a:solidFill>
                        <a:latin typeface="Cambria Math"/>
                        <a:ea typeface="Cambria Math"/>
                      </a:rPr>
                      <m:t>𝟑𝟎</m:t>
                    </m:r>
                    <m:r>
                      <a:rPr lang="en-US" b="1" i="1" smtClean="0">
                        <a:solidFill>
                          <a:srgbClr val="CC0000"/>
                        </a:solidFill>
                        <a:latin typeface="Cambria Math"/>
                        <a:ea typeface="Cambria Math"/>
                      </a:rPr>
                      <m:t>]</m:t>
                    </m:r>
                  </m:oMath>
                </a14:m>
                <a:r>
                  <a:rPr lang="de-DE" b="1" dirty="0" smtClean="0">
                    <a:solidFill>
                      <a:srgbClr val="CC0000"/>
                    </a:solidFill>
                  </a:rPr>
                  <a:t> </a:t>
                </a:r>
                <a:r>
                  <a:rPr lang="de-DE" dirty="0" err="1" smtClean="0"/>
                  <a:t>around</a:t>
                </a:r>
                <a:r>
                  <a:rPr lang="de-DE" dirty="0" smtClean="0"/>
                  <a:t> 3.5%</a:t>
                </a:r>
              </a:p>
              <a:p>
                <a:r>
                  <a:rPr lang="de-DE" sz="1400" dirty="0" smtClean="0"/>
                  <a:t>← in </a:t>
                </a:r>
                <a:r>
                  <a:rPr lang="de-DE" sz="1400" dirty="0" err="1" smtClean="0"/>
                  <a:t>agreement</a:t>
                </a:r>
                <a:r>
                  <a:rPr lang="de-DE" sz="1400" dirty="0" smtClean="0"/>
                  <a:t> </a:t>
                </a:r>
                <a:r>
                  <a:rPr lang="de-DE" sz="1400" dirty="0" err="1" smtClean="0"/>
                  <a:t>with</a:t>
                </a:r>
                <a:r>
                  <a:rPr lang="de-DE" sz="1400" dirty="0" smtClean="0"/>
                  <a:t> </a:t>
                </a:r>
                <a:r>
                  <a:rPr lang="de-DE" sz="1400" dirty="0" err="1" smtClean="0"/>
                  <a:t>analytical</a:t>
                </a:r>
                <a:r>
                  <a:rPr lang="de-DE" sz="1400" dirty="0" smtClean="0"/>
                  <a:t> </a:t>
                </a:r>
                <a:r>
                  <a:rPr lang="de-DE" sz="1400" dirty="0" err="1" smtClean="0"/>
                  <a:t>theory</a:t>
                </a:r>
                <a:r>
                  <a:rPr lang="de-DE" sz="1400" dirty="0" smtClean="0"/>
                  <a:t>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/>
                      </a:rPr>
                      <m:t>𝑘</m:t>
                    </m:r>
                    <m:r>
                      <a:rPr lang="en-US" sz="1400" b="0" i="1" baseline="-25000" smtClean="0">
                        <a:latin typeface="Cambria Math"/>
                        <a:ea typeface="Cambria Math"/>
                      </a:rPr>
                      <m:t>⊥</m:t>
                    </m:r>
                    <m:r>
                      <a:rPr lang="en-US" sz="1400" b="0" i="1" smtClean="0">
                        <a:latin typeface="Cambria Math"/>
                        <a:ea typeface="Cambria Math"/>
                      </a:rPr>
                      <m:t>𝜌</m:t>
                    </m:r>
                    <m:r>
                      <a:rPr lang="en-US" sz="1400" b="0" i="1" baseline="-25000" smtClean="0">
                        <a:latin typeface="Cambria Math"/>
                        <a:ea typeface="Cambria Math"/>
                      </a:rPr>
                      <m:t>𝑖</m:t>
                    </m:r>
                    <m:r>
                      <a:rPr lang="en-US" sz="1400" b="0" i="1" smtClean="0">
                        <a:latin typeface="Cambria Math"/>
                        <a:ea typeface="Cambria Math"/>
                      </a:rPr>
                      <m:t> ≈1</m:t>
                    </m:r>
                  </m:oMath>
                </a14:m>
                <a:r>
                  <a:rPr lang="de-DE" sz="1400" dirty="0" smtClean="0"/>
                  <a:t>  [</a:t>
                </a:r>
                <a:r>
                  <a:rPr lang="de-DE" sz="1400" dirty="0" err="1" smtClean="0"/>
                  <a:t>mode</a:t>
                </a:r>
                <a:r>
                  <a:rPr lang="de-DE" sz="1400" dirty="0" smtClean="0"/>
                  <a:t> </a:t>
                </a:r>
                <a:r>
                  <a:rPr lang="de-DE" sz="1400" dirty="0" err="1" smtClean="0"/>
                  <a:t>width</a:t>
                </a:r>
                <a:r>
                  <a:rPr lang="de-DE" sz="1400" dirty="0" smtClean="0"/>
                  <a:t> ≈ </a:t>
                </a:r>
                <a:r>
                  <a:rPr lang="de-DE" sz="1400" dirty="0" err="1" smtClean="0"/>
                  <a:t>orbit</a:t>
                </a:r>
                <a:r>
                  <a:rPr lang="de-DE" sz="1400" dirty="0" smtClean="0"/>
                  <a:t> </a:t>
                </a:r>
                <a:r>
                  <a:rPr lang="de-DE" sz="1400" dirty="0" err="1" smtClean="0"/>
                  <a:t>width</a:t>
                </a:r>
                <a:r>
                  <a:rPr lang="de-DE" sz="1400" dirty="0" smtClean="0"/>
                  <a:t>]</a:t>
                </a:r>
              </a:p>
              <a:p>
                <a:r>
                  <a:rPr lang="de-DE" sz="1400" dirty="0"/>
                  <a:t>← in </a:t>
                </a:r>
                <a:r>
                  <a:rPr lang="de-DE" sz="1400" dirty="0" err="1"/>
                  <a:t>agreement</a:t>
                </a:r>
                <a:r>
                  <a:rPr lang="de-DE" sz="1400" dirty="0"/>
                  <a:t> </a:t>
                </a:r>
                <a:r>
                  <a:rPr lang="de-DE" sz="1400" dirty="0" err="1" smtClean="0"/>
                  <a:t>with</a:t>
                </a:r>
                <a:r>
                  <a:rPr lang="de-DE" sz="1400" dirty="0" smtClean="0"/>
                  <a:t> CASTOR-K </a:t>
                </a:r>
                <a:r>
                  <a:rPr lang="de-DE" sz="1400" dirty="0" err="1" smtClean="0"/>
                  <a:t>findings</a:t>
                </a:r>
                <a:r>
                  <a:rPr lang="de-DE" sz="1400" dirty="0" smtClean="0"/>
                  <a:t> [Rodrigues‘15]</a:t>
                </a:r>
                <a:endParaRPr lang="de-DE" sz="1400" b="1" dirty="0" smtClean="0"/>
              </a:p>
              <a:p>
                <a:r>
                  <a:rPr lang="de-DE" sz="1400" dirty="0" smtClean="0"/>
                  <a:t>← </a:t>
                </a:r>
                <a:r>
                  <a:rPr lang="de-DE" sz="1400" dirty="0" err="1"/>
                  <a:t>found</a:t>
                </a:r>
                <a:r>
                  <a:rPr lang="de-DE" sz="1400" dirty="0"/>
                  <a:t> </a:t>
                </a:r>
                <a:r>
                  <a:rPr lang="de-DE" sz="1400" dirty="0" err="1" smtClean="0"/>
                  <a:t>by</a:t>
                </a:r>
                <a:r>
                  <a:rPr lang="de-DE" sz="1400" dirty="0" smtClean="0"/>
                  <a:t> </a:t>
                </a:r>
                <a:r>
                  <a:rPr lang="de-DE" sz="1400" dirty="0" err="1" smtClean="0"/>
                  <a:t>both</a:t>
                </a:r>
                <a:r>
                  <a:rPr lang="de-DE" sz="1400" dirty="0" smtClean="0"/>
                  <a:t> LIGKA </a:t>
                </a:r>
                <a:r>
                  <a:rPr lang="de-DE" sz="1400" dirty="0" err="1" smtClean="0"/>
                  <a:t>and</a:t>
                </a:r>
                <a:r>
                  <a:rPr lang="de-DE" sz="1400" dirty="0"/>
                  <a:t> </a:t>
                </a:r>
                <a:r>
                  <a:rPr lang="de-DE" sz="1400" dirty="0" smtClean="0"/>
                  <a:t>HAGIS, </a:t>
                </a:r>
                <a:r>
                  <a:rPr lang="de-DE" sz="1400" dirty="0" err="1" smtClean="0"/>
                  <a:t>except</a:t>
                </a:r>
                <a:r>
                  <a:rPr lang="de-DE" sz="1400" dirty="0" smtClean="0"/>
                  <a:t> </a:t>
                </a:r>
                <a:r>
                  <a:rPr lang="de-DE" sz="1400" dirty="0" err="1" smtClean="0"/>
                  <a:t>for</a:t>
                </a:r>
                <a:r>
                  <a:rPr lang="de-DE" sz="1400" dirty="0" smtClean="0"/>
                  <a:t> </a:t>
                </a:r>
                <a:r>
                  <a:rPr lang="de-DE" sz="1400" dirty="0" err="1" smtClean="0"/>
                  <a:t>missing</a:t>
                </a:r>
                <a:r>
                  <a:rPr lang="de-DE" sz="1400" dirty="0" smtClean="0"/>
                  <a:t> FLR (</a:t>
                </a:r>
                <a:r>
                  <a:rPr lang="de-DE" sz="1400" dirty="0" err="1" smtClean="0"/>
                  <a:t>damping</a:t>
                </a:r>
                <a:r>
                  <a:rPr lang="de-DE" sz="1400" dirty="0" smtClean="0"/>
                  <a:t>) </a:t>
                </a:r>
                <a:r>
                  <a:rPr lang="de-DE" sz="1400" dirty="0" err="1" smtClean="0"/>
                  <a:t>effects</a:t>
                </a:r>
                <a:r>
                  <a:rPr lang="de-DE" sz="1400" dirty="0" smtClean="0"/>
                  <a:t> in HAGIS.</a:t>
                </a:r>
              </a:p>
              <a:p>
                <a:endParaRPr lang="de-DE" sz="1400" dirty="0"/>
              </a:p>
              <a:p>
                <a:r>
                  <a:rPr lang="de-DE" dirty="0" err="1" smtClean="0">
                    <a:solidFill>
                      <a:srgbClr val="0070C0"/>
                    </a:solidFill>
                  </a:rPr>
                  <a:t>low</a:t>
                </a:r>
                <a:r>
                  <a:rPr lang="de-DE" dirty="0" smtClean="0">
                    <a:solidFill>
                      <a:srgbClr val="0070C0"/>
                    </a:solidFill>
                  </a:rPr>
                  <a:t>-</a:t>
                </a:r>
                <a:r>
                  <a:rPr lang="de-DE" i="1" dirty="0" smtClean="0">
                    <a:solidFill>
                      <a:srgbClr val="0070C0"/>
                    </a:solidFill>
                  </a:rPr>
                  <a:t>n</a:t>
                </a:r>
                <a:r>
                  <a:rPr lang="de-DE" i="1" dirty="0" smtClean="0"/>
                  <a:t> </a:t>
                </a:r>
                <a:r>
                  <a:rPr lang="de-DE" dirty="0" err="1" smtClean="0"/>
                  <a:t>are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marginally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stable</a:t>
                </a:r>
                <a:r>
                  <a:rPr lang="de-DE" dirty="0" smtClean="0"/>
                  <a:t> in </a:t>
                </a:r>
                <a:r>
                  <a:rPr lang="de-DE" dirty="0" err="1" smtClean="0"/>
                  <a:t>single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mode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case</a:t>
                </a:r>
                <a:r>
                  <a:rPr lang="de-DE" dirty="0" smtClean="0"/>
                  <a:t>:</a:t>
                </a:r>
                <a:r>
                  <a:rPr lang="de-DE" b="1" dirty="0" smtClean="0"/>
                  <a:t> </a:t>
                </a:r>
                <a:r>
                  <a:rPr lang="de-DE" dirty="0" err="1"/>
                  <a:t>ɣ</a:t>
                </a:r>
                <a:r>
                  <a:rPr lang="de-DE" baseline="-25000" dirty="0" err="1"/>
                  <a:t>L</a:t>
                </a:r>
                <a:r>
                  <a:rPr lang="de-DE" dirty="0"/>
                  <a:t> &lt; 1%</a:t>
                </a: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4365104"/>
                <a:ext cx="8856984" cy="1508105"/>
              </a:xfrm>
              <a:prstGeom prst="rect">
                <a:avLst/>
              </a:prstGeom>
              <a:blipFill rotWithShape="1">
                <a:blip r:embed="rId3"/>
                <a:stretch>
                  <a:fillRect l="-551" t="-2024" b="-566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92696"/>
            <a:ext cx="3312367" cy="31350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692696"/>
            <a:ext cx="3810578" cy="31502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88224" y="5373216"/>
            <a:ext cx="2376264" cy="1015663"/>
          </a:xfrm>
          <a:prstGeom prst="rect">
            <a:avLst/>
          </a:prstGeom>
          <a:solidFill>
            <a:srgbClr val="E3E3E3"/>
          </a:solidFill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sz="1600" dirty="0" smtClean="0">
                <a:solidFill>
                  <a:srgbClr val="C00000"/>
                </a:solidFill>
              </a:rPr>
              <a:t>ɣ := </a:t>
            </a:r>
            <a:r>
              <a:rPr lang="en-US" sz="1600" dirty="0" err="1" smtClean="0">
                <a:solidFill>
                  <a:srgbClr val="C00000"/>
                </a:solidFill>
              </a:rPr>
              <a:t>ɣ</a:t>
            </a:r>
            <a:r>
              <a:rPr lang="en-US" sz="1600" baseline="-25000" dirty="0" err="1" smtClean="0">
                <a:solidFill>
                  <a:srgbClr val="C00000"/>
                </a:solidFill>
              </a:rPr>
              <a:t>L</a:t>
            </a:r>
            <a:r>
              <a:rPr lang="en-US" sz="1600" dirty="0" smtClean="0">
                <a:solidFill>
                  <a:srgbClr val="C00000"/>
                </a:solidFill>
              </a:rPr>
              <a:t> - </a:t>
            </a:r>
            <a:r>
              <a:rPr lang="en-US" sz="1600" dirty="0" err="1" smtClean="0">
                <a:solidFill>
                  <a:srgbClr val="C00000"/>
                </a:solidFill>
              </a:rPr>
              <a:t>ɣ</a:t>
            </a:r>
            <a:r>
              <a:rPr lang="en-US" sz="1600" baseline="-25000" dirty="0" err="1" smtClean="0">
                <a:solidFill>
                  <a:srgbClr val="C00000"/>
                </a:solidFill>
              </a:rPr>
              <a:t>d</a:t>
            </a:r>
            <a:endParaRPr lang="en-US" sz="1600" baseline="-25000" dirty="0" smtClean="0">
              <a:solidFill>
                <a:srgbClr val="C00000"/>
              </a:solidFill>
            </a:endParaRPr>
          </a:p>
          <a:p>
            <a:pPr>
              <a:lnSpc>
                <a:spcPts val="2400"/>
              </a:lnSpc>
            </a:pPr>
            <a:r>
              <a:rPr lang="en-US" sz="1600" dirty="0" err="1" smtClean="0">
                <a:solidFill>
                  <a:srgbClr val="C00000"/>
                </a:solidFill>
              </a:rPr>
              <a:t>ω</a:t>
            </a:r>
            <a:r>
              <a:rPr lang="en-US" sz="1600" baseline="-25000" dirty="0" err="1" smtClean="0">
                <a:solidFill>
                  <a:srgbClr val="C00000"/>
                </a:solidFill>
              </a:rPr>
              <a:t>A</a:t>
            </a:r>
            <a:r>
              <a:rPr lang="en-US" sz="1600" dirty="0" smtClean="0">
                <a:solidFill>
                  <a:srgbClr val="C00000"/>
                </a:solidFill>
              </a:rPr>
              <a:t> := </a:t>
            </a:r>
            <a:r>
              <a:rPr lang="en-US" sz="1600" dirty="0" err="1" smtClean="0">
                <a:solidFill>
                  <a:srgbClr val="C00000"/>
                </a:solidFill>
              </a:rPr>
              <a:t>v</a:t>
            </a:r>
            <a:r>
              <a:rPr lang="en-US" sz="1600" baseline="-25000" dirty="0" err="1" smtClean="0">
                <a:solidFill>
                  <a:srgbClr val="C00000"/>
                </a:solidFill>
              </a:rPr>
              <a:t>A</a:t>
            </a:r>
            <a:r>
              <a:rPr lang="en-US" sz="1600" dirty="0" smtClean="0">
                <a:solidFill>
                  <a:srgbClr val="C00000"/>
                </a:solidFill>
              </a:rPr>
              <a:t>/</a:t>
            </a:r>
            <a:r>
              <a:rPr lang="en-US" sz="1600" dirty="0" err="1" smtClean="0">
                <a:solidFill>
                  <a:srgbClr val="C00000"/>
                </a:solidFill>
              </a:rPr>
              <a:t>R</a:t>
            </a:r>
            <a:r>
              <a:rPr lang="en-US" sz="1600" baseline="-25000" dirty="0" err="1" smtClean="0">
                <a:solidFill>
                  <a:srgbClr val="C00000"/>
                </a:solidFill>
              </a:rPr>
              <a:t>mag</a:t>
            </a:r>
            <a:r>
              <a:rPr lang="en-US" sz="1600" dirty="0" smtClean="0">
                <a:solidFill>
                  <a:srgbClr val="C00000"/>
                </a:solidFill>
              </a:rPr>
              <a:t> = 178 kHz</a:t>
            </a:r>
          </a:p>
          <a:p>
            <a:pPr>
              <a:lnSpc>
                <a:spcPts val="2400"/>
              </a:lnSpc>
            </a:pPr>
            <a:r>
              <a:rPr lang="de-DE" sz="1600" dirty="0" smtClean="0">
                <a:solidFill>
                  <a:srgbClr val="CC0000"/>
                </a:solidFill>
              </a:rPr>
              <a:t>[ɣ]% := </a:t>
            </a:r>
            <a:r>
              <a:rPr lang="de-DE" sz="1600" dirty="0">
                <a:solidFill>
                  <a:srgbClr val="CC0000"/>
                </a:solidFill>
              </a:rPr>
              <a:t>[</a:t>
            </a:r>
            <a:r>
              <a:rPr lang="de-DE" sz="1600" dirty="0" smtClean="0">
                <a:solidFill>
                  <a:srgbClr val="CC0000"/>
                </a:solidFill>
              </a:rPr>
              <a:t>ɣ]1/s / [</a:t>
            </a:r>
            <a:r>
              <a:rPr lang="en-US" sz="1600" dirty="0">
                <a:solidFill>
                  <a:srgbClr val="C00000"/>
                </a:solidFill>
              </a:rPr>
              <a:t>ω</a:t>
            </a:r>
            <a:r>
              <a:rPr lang="de-DE" sz="1600" dirty="0" smtClean="0">
                <a:solidFill>
                  <a:srgbClr val="CC0000"/>
                </a:solidFill>
              </a:rPr>
              <a:t>]</a:t>
            </a:r>
            <a:r>
              <a:rPr lang="de-DE" sz="1600" dirty="0" err="1" smtClean="0">
                <a:solidFill>
                  <a:srgbClr val="CC0000"/>
                </a:solidFill>
              </a:rPr>
              <a:t>rad</a:t>
            </a:r>
            <a:r>
              <a:rPr lang="de-DE" sz="1600" dirty="0" smtClean="0">
                <a:solidFill>
                  <a:srgbClr val="CC0000"/>
                </a:solidFill>
              </a:rPr>
              <a:t>/s  </a:t>
            </a:r>
            <a:endParaRPr lang="en-US" sz="1600" baseline="-25000" dirty="0">
              <a:solidFill>
                <a:srgbClr val="CC00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 rot="18969114">
            <a:off x="2091041" y="1679772"/>
            <a:ext cx="612159" cy="177262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Oval 11"/>
          <p:cNvSpPr/>
          <p:nvPr/>
        </p:nvSpPr>
        <p:spPr>
          <a:xfrm rot="16200000">
            <a:off x="1079613" y="2456892"/>
            <a:ext cx="432049" cy="93610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594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7543800" cy="416768"/>
          </a:xfrm>
        </p:spPr>
        <p:txBody>
          <a:bodyPr/>
          <a:lstStyle/>
          <a:p>
            <a:r>
              <a:rPr lang="en-US" sz="2800" dirty="0" smtClean="0"/>
              <a:t>4.3 Linear Findings</a:t>
            </a:r>
            <a:r>
              <a:rPr lang="en-US" sz="2800" b="0" dirty="0" smtClean="0"/>
              <a:t>: Drive &amp; Resonances</a:t>
            </a:r>
            <a:endParaRPr lang="de-DE" sz="2800" b="0" dirty="0"/>
          </a:p>
        </p:txBody>
      </p:sp>
      <p:graphicFrame>
        <p:nvGraphicFramePr>
          <p:cNvPr id="6" name="Content Placeholder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4479719"/>
              </p:ext>
            </p:extLst>
          </p:nvPr>
        </p:nvGraphicFramePr>
        <p:xfrm>
          <a:off x="352425" y="4870450"/>
          <a:ext cx="3571875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42" name="Formel" r:id="rId4" imgW="2336760" imgH="457200" progId="Equation.3">
                  <p:embed/>
                </p:oleObj>
              </mc:Choice>
              <mc:Fallback>
                <p:oleObj name="Formel" r:id="rId4" imgW="233676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2425" y="4870450"/>
                        <a:ext cx="3571875" cy="698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Mirjam Schneller | EFTC | Lisboa | Oct. 6, 2015 | Page</a:t>
            </a:r>
            <a:endParaRPr lang="en-GB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010400" y="6308725"/>
            <a:ext cx="2133600" cy="365125"/>
          </a:xfrm>
        </p:spPr>
        <p:txBody>
          <a:bodyPr/>
          <a:lstStyle/>
          <a:p>
            <a:fld id="{6A6D9FA1-99C7-4910-8E32-B85D378B0060}" type="slidenum">
              <a:rPr lang="en-GB" smtClean="0"/>
              <a:pPr/>
              <a:t>24</a:t>
            </a:fld>
            <a:endParaRPr lang="en-GB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384" y="708159"/>
            <a:ext cx="5552728" cy="3080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H:\tmp\output\run7_resplotElambda-045-06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54826"/>
            <a:ext cx="4536504" cy="302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51520" y="3933056"/>
            <a:ext cx="33204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/>
              <a:t>Phase </a:t>
            </a:r>
            <a:r>
              <a:rPr lang="de-DE" dirty="0" err="1" smtClean="0"/>
              <a:t>space</a:t>
            </a:r>
            <a:r>
              <a:rPr lang="de-DE" dirty="0" smtClean="0"/>
              <a:t> </a:t>
            </a:r>
            <a:r>
              <a:rPr lang="de-DE" dirty="0" err="1" smtClean="0"/>
              <a:t>resonance</a:t>
            </a:r>
            <a:r>
              <a:rPr lang="de-DE" dirty="0" smtClean="0"/>
              <a:t> </a:t>
            </a:r>
            <a:r>
              <a:rPr lang="de-DE" dirty="0" err="1" smtClean="0"/>
              <a:t>areas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broad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overlapping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1" name="Rectangle 10"/>
          <p:cNvSpPr/>
          <p:nvPr/>
        </p:nvSpPr>
        <p:spPr>
          <a:xfrm>
            <a:off x="5636257" y="908720"/>
            <a:ext cx="347224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err="1"/>
              <a:t>L</a:t>
            </a:r>
            <a:r>
              <a:rPr lang="de-DE" dirty="0" err="1" smtClean="0"/>
              <a:t>argest</a:t>
            </a:r>
            <a:r>
              <a:rPr lang="de-DE" dirty="0" smtClean="0"/>
              <a:t> linear </a:t>
            </a:r>
            <a:r>
              <a:rPr lang="de-DE" dirty="0" err="1" smtClean="0"/>
              <a:t>mode</a:t>
            </a:r>
            <a:r>
              <a:rPr lang="de-DE" dirty="0" smtClean="0"/>
              <a:t> </a:t>
            </a:r>
            <a:r>
              <a:rPr lang="de-DE" dirty="0" err="1" smtClean="0"/>
              <a:t>drive</a:t>
            </a:r>
            <a:r>
              <a:rPr lang="de-DE" dirty="0" smtClean="0"/>
              <a:t> </a:t>
            </a:r>
            <a:r>
              <a:rPr lang="de-DE" dirty="0" err="1" smtClean="0"/>
              <a:t>between</a:t>
            </a:r>
            <a:r>
              <a:rPr lang="de-DE" dirty="0"/>
              <a:t> </a:t>
            </a:r>
            <a:r>
              <a:rPr lang="de-DE" dirty="0" smtClean="0"/>
              <a:t> </a:t>
            </a:r>
            <a:r>
              <a:rPr lang="de-DE" i="1" dirty="0" smtClean="0">
                <a:solidFill>
                  <a:srgbClr val="CC0000"/>
                </a:solidFill>
              </a:rPr>
              <a:t>n </a:t>
            </a:r>
            <a:r>
              <a:rPr lang="de-DE" dirty="0" smtClean="0">
                <a:solidFill>
                  <a:srgbClr val="CC0000"/>
                </a:solidFill>
              </a:rPr>
              <a:t>= 20 </a:t>
            </a:r>
            <a:r>
              <a:rPr lang="de-DE" dirty="0" err="1" smtClean="0">
                <a:solidFill>
                  <a:srgbClr val="CC0000"/>
                </a:solidFill>
              </a:rPr>
              <a:t>and</a:t>
            </a:r>
            <a:r>
              <a:rPr lang="de-DE" dirty="0" smtClean="0">
                <a:solidFill>
                  <a:srgbClr val="CC0000"/>
                </a:solidFill>
              </a:rPr>
              <a:t> 30</a:t>
            </a:r>
          </a:p>
          <a:p>
            <a:endParaRPr lang="de-DE" dirty="0"/>
          </a:p>
          <a:p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rgbClr val="0070C0"/>
                </a:solidFill>
              </a:rPr>
              <a:t>low</a:t>
            </a:r>
            <a:r>
              <a:rPr lang="de-DE" dirty="0" smtClean="0">
                <a:solidFill>
                  <a:srgbClr val="0070C0"/>
                </a:solidFill>
              </a:rPr>
              <a:t>-</a:t>
            </a:r>
            <a:r>
              <a:rPr lang="de-DE" i="1" dirty="0" smtClean="0">
                <a:solidFill>
                  <a:srgbClr val="0070C0"/>
                </a:solidFill>
              </a:rPr>
              <a:t>n</a:t>
            </a:r>
            <a:r>
              <a:rPr lang="de-DE" i="1" dirty="0" smtClean="0"/>
              <a:t>, </a:t>
            </a:r>
            <a:r>
              <a:rPr lang="de-DE" dirty="0" smtClean="0"/>
              <a:t>ɣ &lt; 1%</a:t>
            </a:r>
          </a:p>
          <a:p>
            <a:endParaRPr lang="en-US" dirty="0"/>
          </a:p>
          <a:p>
            <a:r>
              <a:rPr lang="en-US" dirty="0" smtClean="0"/>
              <a:t>HAGIS slightly overestimates drive due to missing FLR effects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225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136904" cy="45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800" dirty="0" smtClean="0"/>
              <a:t>4.4 “Quasi-linear” Approach </a:t>
            </a:r>
            <a:r>
              <a:rPr lang="en-US" sz="2400" b="0" dirty="0" smtClean="0"/>
              <a:t>[e.g. Gorelenkov’14]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b="0" dirty="0" smtClean="0"/>
              <a:t>to predict EP transport for given EP density profile </a:t>
            </a:r>
            <a:endParaRPr lang="de-DE" sz="2400" b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764704"/>
                <a:ext cx="8229600" cy="4896544"/>
              </a:xfrm>
            </p:spPr>
            <p:txBody>
              <a:bodyPr/>
              <a:lstStyle/>
              <a:p>
                <a:r>
                  <a:rPr lang="en-US" sz="1800" dirty="0" smtClean="0"/>
                  <a:t>Determine scaling of linear growth ɣ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/>
                        <a:ea typeface="Cambria Math"/>
                      </a:rPr>
                      <m:t>∝</m:t>
                    </m:r>
                  </m:oMath>
                </a14:m>
                <a:r>
                  <a:rPr lang="en-US" sz="1800" dirty="0" smtClean="0"/>
                  <a:t> </a:t>
                </a:r>
                <a:r>
                  <a:rPr lang="el-GR" sz="1800" dirty="0" smtClean="0"/>
                  <a:t>β</a:t>
                </a:r>
                <a:r>
                  <a:rPr lang="en-US" sz="1800" dirty="0" smtClean="0"/>
                  <a:t> (EP density) </a:t>
                </a:r>
              </a:p>
              <a:p>
                <a:pPr marL="0" indent="0">
                  <a:buNone/>
                </a:pPr>
                <a:r>
                  <a:rPr lang="en-US" sz="1800" dirty="0"/>
                  <a:t> </a:t>
                </a:r>
                <a:r>
                  <a:rPr lang="en-US" sz="1800" dirty="0" smtClean="0"/>
                  <a:t>     from single mode simulations  → know </a:t>
                </a:r>
                <a:r>
                  <a:rPr lang="el-GR" sz="1800" dirty="0" smtClean="0"/>
                  <a:t>β</a:t>
                </a:r>
                <a:r>
                  <a:rPr lang="en-US" sz="1800" baseline="-25000" dirty="0" err="1" smtClean="0"/>
                  <a:t>crit</a:t>
                </a:r>
                <a:r>
                  <a:rPr lang="en-US" sz="1800" baseline="-25000" dirty="0"/>
                  <a:t> </a:t>
                </a:r>
                <a:r>
                  <a:rPr lang="en-US" sz="1800" dirty="0" smtClean="0"/>
                  <a:t>= </a:t>
                </a:r>
                <a:r>
                  <a:rPr lang="el-GR" sz="1800" dirty="0"/>
                  <a:t>β </a:t>
                </a:r>
                <a:r>
                  <a:rPr lang="en-US" sz="1800" dirty="0" smtClean="0"/>
                  <a:t>(</a:t>
                </a:r>
                <a:r>
                  <a:rPr lang="en-US" sz="1800" dirty="0"/>
                  <a:t>ɣ ≈ 0) </a:t>
                </a:r>
                <a:r>
                  <a:rPr lang="en-US" sz="1800" dirty="0" smtClean="0"/>
                  <a:t>for every mode</a:t>
                </a:r>
              </a:p>
              <a:p>
                <a:r>
                  <a:rPr lang="en-US" sz="1800" dirty="0" smtClean="0"/>
                  <a:t>saturation amplitude estimated via A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/>
                        <a:ea typeface="Cambria Math"/>
                      </a:rPr>
                      <m:t>∝</m:t>
                    </m:r>
                  </m:oMath>
                </a14:m>
                <a:r>
                  <a:rPr lang="en-US" sz="1800" dirty="0" smtClean="0"/>
                  <a:t> (ɣ/</a:t>
                </a:r>
                <a:r>
                  <a:rPr lang="el-GR" sz="1800" dirty="0" smtClean="0"/>
                  <a:t>ω</a:t>
                </a:r>
                <a:r>
                  <a:rPr lang="en-US" sz="1800" dirty="0" smtClean="0"/>
                  <a:t>)</a:t>
                </a:r>
                <a:r>
                  <a:rPr lang="en-US" sz="1800" baseline="30000" dirty="0" smtClean="0"/>
                  <a:t>2</a:t>
                </a:r>
              </a:p>
              <a:p>
                <a:pPr marL="0" indent="0">
                  <a:buNone/>
                </a:pPr>
                <a:r>
                  <a:rPr lang="en-US" sz="1800" baseline="30000" dirty="0"/>
                  <a:t> </a:t>
                </a:r>
                <a:r>
                  <a:rPr lang="en-US" sz="1800" baseline="30000" dirty="0" smtClean="0"/>
                  <a:t>       </a:t>
                </a:r>
                <a:r>
                  <a:rPr lang="en-US" sz="1800" dirty="0" smtClean="0"/>
                  <a:t>or from experiment (e.g. DIII-D  [Ghantous’12])</a:t>
                </a:r>
              </a:p>
              <a:p>
                <a:r>
                  <a:rPr lang="en-US" sz="1800" dirty="0" smtClean="0"/>
                  <a:t>QL approach assumes that transport is </a:t>
                </a:r>
                <a:r>
                  <a:rPr lang="en-US" sz="1800" b="1" dirty="0" smtClean="0"/>
                  <a:t>diffusive, if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l-GR" sz="1800" dirty="0"/>
                      <m:t>β</m:t>
                    </m:r>
                    <m:r>
                      <a:rPr lang="en-US" sz="1800" b="0" i="1" smtClean="0">
                        <a:latin typeface="Cambria Math"/>
                        <a:ea typeface="Cambria Math"/>
                      </a:rPr>
                      <m:t>≥</m:t>
                    </m:r>
                    <m:r>
                      <m:rPr>
                        <m:nor/>
                      </m:rPr>
                      <a:rPr lang="el-GR" sz="1800" dirty="0"/>
                      <m:t>β</m:t>
                    </m:r>
                    <m:r>
                      <m:rPr>
                        <m:nor/>
                      </m:rPr>
                      <a:rPr lang="en-US" sz="1800" baseline="-25000" dirty="0"/>
                      <m:t>cri</m:t>
                    </m:r>
                    <m:r>
                      <m:rPr>
                        <m:nor/>
                      </m:rPr>
                      <a:rPr lang="en-US" sz="1800" b="0" i="0" baseline="-25000" dirty="0" smtClean="0"/>
                      <m:t>t</m:t>
                    </m:r>
                  </m:oMath>
                </a14:m>
                <a:endParaRPr lang="en-US" sz="1800" b="0" baseline="-25000" dirty="0" smtClean="0"/>
              </a:p>
              <a:p>
                <a:pPr marL="0" indent="0">
                  <a:buNone/>
                </a:pPr>
                <a:endParaRPr lang="en-US" b="1" baseline="-25000" dirty="0" smtClean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764704"/>
                <a:ext cx="8229600" cy="4896544"/>
              </a:xfrm>
              <a:blipFill rotWithShape="1">
                <a:blip r:embed="rId4"/>
                <a:stretch>
                  <a:fillRect l="-444" t="-62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Mirjam Schneller | EFTC | Lisboa | Oct. 6, 2015 | Page</a:t>
            </a:r>
            <a:endParaRPr lang="en-GB" dirty="0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7010400" y="6308725"/>
            <a:ext cx="2133600" cy="365125"/>
          </a:xfrm>
        </p:spPr>
        <p:txBody>
          <a:bodyPr/>
          <a:lstStyle/>
          <a:p>
            <a:fld id="{6A6D9FA1-99C7-4910-8E32-B85D378B0060}" type="slidenum">
              <a:rPr lang="en-GB" smtClean="0"/>
              <a:pPr/>
              <a:t>25</a:t>
            </a:fld>
            <a:endParaRPr lang="en-GB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4681266"/>
              </p:ext>
            </p:extLst>
          </p:nvPr>
        </p:nvGraphicFramePr>
        <p:xfrm>
          <a:off x="4716016" y="2492896"/>
          <a:ext cx="3349625" cy="73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36" name="Formel" r:id="rId5" imgW="1549080" imgH="342720" progId="Equation.3">
                  <p:embed/>
                </p:oleObj>
              </mc:Choice>
              <mc:Fallback>
                <p:oleObj name="Formel" r:id="rId5" imgW="1549080" imgH="34272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16016" y="2492896"/>
                        <a:ext cx="3349625" cy="739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4487602" y="3306817"/>
            <a:ext cx="440487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/>
              <a:t>→ δ –</a:t>
            </a:r>
            <a:r>
              <a:rPr lang="de-DE" dirty="0" err="1" smtClean="0"/>
              <a:t>function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broadened</a:t>
            </a:r>
            <a:r>
              <a:rPr lang="de-DE" dirty="0"/>
              <a:t> </a:t>
            </a:r>
            <a:r>
              <a:rPr lang="en-US" dirty="0" smtClean="0"/>
              <a:t>[Dupree’66],</a:t>
            </a:r>
            <a:endParaRPr lang="en-US" dirty="0"/>
          </a:p>
          <a:p>
            <a:r>
              <a:rPr lang="de-DE" dirty="0" smtClean="0"/>
              <a:t>     in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model</a:t>
            </a:r>
            <a:r>
              <a:rPr lang="de-DE" dirty="0" smtClean="0"/>
              <a:t>: </a:t>
            </a:r>
            <a:r>
              <a:rPr lang="de-DE" dirty="0" err="1" smtClean="0"/>
              <a:t>by</a:t>
            </a:r>
            <a:r>
              <a:rPr lang="de-DE" dirty="0" smtClean="0"/>
              <a:t> finite ɣ</a:t>
            </a:r>
          </a:p>
          <a:p>
            <a:r>
              <a:rPr lang="de-DE" dirty="0" smtClean="0"/>
              <a:t>→ in </a:t>
            </a:r>
            <a:r>
              <a:rPr lang="de-DE" dirty="0" err="1" smtClean="0"/>
              <a:t>multi</a:t>
            </a:r>
            <a:r>
              <a:rPr lang="de-DE" dirty="0" smtClean="0"/>
              <a:t> </a:t>
            </a:r>
            <a:r>
              <a:rPr lang="de-DE" dirty="0" err="1" smtClean="0"/>
              <a:t>mode</a:t>
            </a:r>
            <a:r>
              <a:rPr lang="de-DE" dirty="0" smtClean="0"/>
              <a:t> </a:t>
            </a:r>
            <a:r>
              <a:rPr lang="de-DE" dirty="0" err="1" smtClean="0"/>
              <a:t>scenarios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over</a:t>
            </a:r>
            <a:r>
              <a:rPr lang="de-DE" dirty="0" smtClean="0"/>
              <a:t>-  </a:t>
            </a:r>
          </a:p>
          <a:p>
            <a:r>
              <a:rPr lang="de-DE" dirty="0"/>
              <a:t> </a:t>
            </a:r>
            <a:r>
              <a:rPr lang="de-DE" dirty="0" smtClean="0"/>
              <a:t>   </a:t>
            </a:r>
            <a:r>
              <a:rPr lang="de-DE" dirty="0" err="1" smtClean="0"/>
              <a:t>lapping</a:t>
            </a:r>
            <a:r>
              <a:rPr lang="de-DE" dirty="0" smtClean="0"/>
              <a:t> </a:t>
            </a:r>
            <a:r>
              <a:rPr lang="de-DE" dirty="0" err="1" smtClean="0"/>
              <a:t>resonances</a:t>
            </a:r>
            <a:r>
              <a:rPr lang="de-DE" dirty="0" smtClean="0"/>
              <a:t>, </a:t>
            </a:r>
            <a:r>
              <a:rPr lang="de-DE" i="1" dirty="0" smtClean="0"/>
              <a:t>D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asssumed</a:t>
            </a:r>
            <a:r>
              <a:rPr lang="de-DE" dirty="0" smtClean="0"/>
              <a:t> </a:t>
            </a:r>
          </a:p>
          <a:p>
            <a:r>
              <a:rPr lang="en-US" dirty="0"/>
              <a:t> </a:t>
            </a:r>
            <a:r>
              <a:rPr lang="en-US" dirty="0" smtClean="0"/>
              <a:t>   a constant in phase space.</a:t>
            </a:r>
            <a:endParaRPr lang="de-DE" dirty="0"/>
          </a:p>
        </p:txBody>
      </p:sp>
      <p:pic>
        <p:nvPicPr>
          <p:cNvPr id="18480" name="Picture 4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2852936"/>
            <a:ext cx="4301483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779912" y="4828834"/>
            <a:ext cx="4176464" cy="738664"/>
          </a:xfrm>
          <a:prstGeom prst="rect">
            <a:avLst/>
          </a:prstGeom>
          <a:solidFill>
            <a:srgbClr val="E3E3E3"/>
          </a:solidFill>
        </p:spPr>
        <p:txBody>
          <a:bodyPr wrap="square">
            <a:spAutoFit/>
          </a:bodyPr>
          <a:lstStyle/>
          <a:p>
            <a:r>
              <a:rPr lang="en-US" sz="1400" dirty="0" smtClean="0"/>
              <a:t>Scaling of amplitude vs. gamma: quadratic (only) in single mode simulations, here for ITER case with default EP density with negligible damping.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60224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76200"/>
            <a:ext cx="5472608" cy="457200"/>
          </a:xfrm>
        </p:spPr>
        <p:txBody>
          <a:bodyPr/>
          <a:lstStyle/>
          <a:p>
            <a:r>
              <a:rPr lang="en-US" sz="2800" dirty="0" smtClean="0"/>
              <a:t>4.4 Quasi-linear</a:t>
            </a:r>
            <a:r>
              <a:rPr lang="en-US" sz="2800" b="0" dirty="0" smtClean="0"/>
              <a:t> </a:t>
            </a:r>
            <a:r>
              <a:rPr lang="en-US" sz="2800" b="0" dirty="0"/>
              <a:t>Redistribution</a:t>
            </a:r>
            <a:endParaRPr lang="de-DE" sz="28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4896544"/>
          </a:xfrm>
        </p:spPr>
        <p:txBody>
          <a:bodyPr>
            <a:normAutofit/>
          </a:bodyPr>
          <a:lstStyle/>
          <a:p>
            <a:r>
              <a:rPr lang="en-US" sz="2000" dirty="0" smtClean="0"/>
              <a:t>Multi mode simulation with fixed amplitudes at the values obtained from single mode simulation (= “quasi-linear” (QL) simulation):</a:t>
            </a:r>
            <a:endParaRPr lang="de-DE" sz="2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Mirjam Schneller | EFTC | Lisboa | Oct. 6, 2015 | Page</a:t>
            </a:r>
            <a:endParaRPr lang="en-GB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308725"/>
            <a:ext cx="2133600" cy="365125"/>
          </a:xfrm>
        </p:spPr>
        <p:txBody>
          <a:bodyPr/>
          <a:lstStyle/>
          <a:p>
            <a:fld id="{6A6D9FA1-99C7-4910-8E32-B85D378B0060}" type="slidenum">
              <a:rPr lang="en-GB" smtClean="0"/>
              <a:pPr/>
              <a:t>26</a:t>
            </a:fld>
            <a:endParaRPr lang="en-GB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3178" y="1513928"/>
            <a:ext cx="6189141" cy="429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63688" y="5877272"/>
            <a:ext cx="32095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Here: negligible damping was applied.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98764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4.4  Quasi-linear </a:t>
            </a:r>
            <a:r>
              <a:rPr lang="en-US" sz="2800" b="0" dirty="0" smtClean="0"/>
              <a:t>Redistribution</a:t>
            </a:r>
            <a:endParaRPr lang="de-DE" sz="2800" b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Mirjam Schneller | EFTC | Lisboa | Oct. 6, 2015 | Page</a:t>
            </a:r>
            <a:endParaRPr lang="en-GB" dirty="0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7010400" y="6308725"/>
            <a:ext cx="2133600" cy="365125"/>
          </a:xfrm>
        </p:spPr>
        <p:txBody>
          <a:bodyPr/>
          <a:lstStyle/>
          <a:p>
            <a:fld id="{6A6D9FA1-99C7-4910-8E32-B85D378B0060}" type="slidenum">
              <a:rPr lang="en-GB" smtClean="0"/>
              <a:pPr/>
              <a:t>27</a:t>
            </a:fld>
            <a:endParaRPr lang="en-GB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764704"/>
            <a:ext cx="8856984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25491" y="1300118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E39"/>
                </a:solidFill>
              </a:rPr>
              <a:t>initial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644008" y="1669450"/>
            <a:ext cx="72008" cy="895454"/>
          </a:xfrm>
          <a:prstGeom prst="straightConnector1">
            <a:avLst/>
          </a:prstGeom>
          <a:ln w="31750">
            <a:solidFill>
              <a:srgbClr val="007E3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5868144" y="1772816"/>
            <a:ext cx="432048" cy="619574"/>
          </a:xfrm>
          <a:prstGeom prst="straightConnector1">
            <a:avLst/>
          </a:prstGeom>
          <a:ln w="31750">
            <a:solidFill>
              <a:srgbClr val="007E39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300192" y="1472734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E39"/>
                </a:solidFill>
              </a:rPr>
              <a:t>final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6647335" y="2996952"/>
            <a:ext cx="521432" cy="494119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236296" y="2130043"/>
                <a:ext cx="1800200" cy="1077218"/>
              </a:xfrm>
              <a:prstGeom prst="rect">
                <a:avLst/>
              </a:prstGeom>
              <a:solidFill>
                <a:srgbClr val="E3E3E3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tx1"/>
                    </a:solidFill>
                  </a:rPr>
                  <a:t>gradient of</a:t>
                </a:r>
              </a:p>
              <a:p>
                <a:r>
                  <a:rPr lang="el-GR" sz="1600" dirty="0" smtClean="0">
                    <a:solidFill>
                      <a:schemeClr val="tx1"/>
                    </a:solidFill>
                  </a:rPr>
                  <a:t>β</a:t>
                </a:r>
                <a:r>
                  <a:rPr lang="en-US" sz="1600" dirty="0" smtClean="0">
                    <a:solidFill>
                      <a:schemeClr val="tx1"/>
                    </a:solidFill>
                  </a:rPr>
                  <a:t> scaled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smtClean="0">
                        <a:solidFill>
                          <a:schemeClr val="tx1"/>
                        </a:solidFill>
                        <a:latin typeface="Cambria Math"/>
                      </a:rPr>
                      <m:t>β</m:t>
                    </m:r>
                    <m:r>
                      <m:rPr>
                        <m:sty m:val="p"/>
                      </m:rPr>
                      <a:rPr lang="en-US" sz="1600" b="0" i="0" baseline="-25000" smtClean="0">
                        <a:solidFill>
                          <a:schemeClr val="tx1"/>
                        </a:solidFill>
                        <a:latin typeface="Cambria Math"/>
                      </a:rPr>
                      <m:t>crit</m:t>
                    </m:r>
                  </m:oMath>
                </a14:m>
                <a:r>
                  <a:rPr lang="en-US" sz="1600" dirty="0" smtClean="0">
                    <a:solidFill>
                      <a:schemeClr val="tx1"/>
                    </a:solidFill>
                  </a:rPr>
                  <a:t>(</a:t>
                </a:r>
                <a:r>
                  <a:rPr lang="en-US" sz="1600" i="1" dirty="0" smtClean="0">
                    <a:solidFill>
                      <a:schemeClr val="tx1"/>
                    </a:solidFill>
                  </a:rPr>
                  <a:t>n</a:t>
                </a:r>
                <a:r>
                  <a:rPr lang="en-US" sz="1600" dirty="0" smtClean="0">
                    <a:solidFill>
                      <a:schemeClr val="tx1"/>
                    </a:solidFill>
                  </a:rPr>
                  <a:t>) at mode </a:t>
                </a:r>
                <a:r>
                  <a:rPr lang="en-US" sz="1600" i="1" dirty="0" smtClean="0">
                    <a:solidFill>
                      <a:schemeClr val="tx1"/>
                    </a:solidFill>
                  </a:rPr>
                  <a:t>n ‘ s </a:t>
                </a:r>
                <a:r>
                  <a:rPr lang="en-US" sz="1600" dirty="0" smtClean="0">
                    <a:solidFill>
                      <a:schemeClr val="tx1"/>
                    </a:solidFill>
                  </a:rPr>
                  <a:t>position (thick)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6296" y="2130043"/>
                <a:ext cx="1800200" cy="1077218"/>
              </a:xfrm>
              <a:prstGeom prst="rect">
                <a:avLst/>
              </a:prstGeom>
              <a:blipFill rotWithShape="1">
                <a:blip r:embed="rId4"/>
                <a:stretch>
                  <a:fillRect l="-1695" t="-1695" r="-4746" b="-621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110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76200"/>
            <a:ext cx="7920880" cy="457200"/>
          </a:xfrm>
        </p:spPr>
        <p:txBody>
          <a:bodyPr/>
          <a:lstStyle/>
          <a:p>
            <a:r>
              <a:rPr lang="en-US" sz="2800" dirty="0" smtClean="0"/>
              <a:t>4.5 Nonlinear Findings: </a:t>
            </a:r>
            <a:r>
              <a:rPr lang="en-US" sz="2800" b="0" dirty="0" smtClean="0"/>
              <a:t>Growth &amp; Amplitudes</a:t>
            </a:r>
            <a:endParaRPr lang="de-DE" sz="28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764704"/>
            <a:ext cx="8229600" cy="55446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/>
              <a:t>Multi </a:t>
            </a:r>
            <a:r>
              <a:rPr lang="en-US" sz="1800" dirty="0" err="1" smtClean="0"/>
              <a:t>v.s</a:t>
            </a:r>
            <a:r>
              <a:rPr lang="en-US" sz="1800" dirty="0" smtClean="0"/>
              <a:t>. single mode case (default EP density profile, </a:t>
            </a:r>
            <a:r>
              <a:rPr lang="en-US" sz="1800" b="1" dirty="0" smtClean="0"/>
              <a:t>damping reduced </a:t>
            </a:r>
            <a:r>
              <a:rPr lang="en-US" sz="1800" dirty="0" smtClean="0"/>
              <a:t>by a factor of 6): </a:t>
            </a:r>
            <a:r>
              <a:rPr lang="en-US" sz="1800" i="1" dirty="0" smtClean="0">
                <a:solidFill>
                  <a:srgbClr val="0070C0"/>
                </a:solidFill>
              </a:rPr>
              <a:t>n</a:t>
            </a:r>
            <a:r>
              <a:rPr lang="en-US" sz="1800" dirty="0" smtClean="0">
                <a:solidFill>
                  <a:srgbClr val="0070C0"/>
                </a:solidFill>
              </a:rPr>
              <a:t>=5..12</a:t>
            </a:r>
            <a:r>
              <a:rPr lang="en-US" sz="1800" dirty="0" smtClean="0"/>
              <a:t>, </a:t>
            </a:r>
            <a:r>
              <a:rPr lang="en-US" sz="1800" i="1" dirty="0" smtClean="0">
                <a:solidFill>
                  <a:srgbClr val="CC0000"/>
                </a:solidFill>
              </a:rPr>
              <a:t>n</a:t>
            </a:r>
            <a:r>
              <a:rPr lang="en-US" sz="1800" dirty="0" smtClean="0">
                <a:solidFill>
                  <a:srgbClr val="CC0000"/>
                </a:solidFill>
              </a:rPr>
              <a:t>=12..30</a:t>
            </a:r>
            <a:endParaRPr lang="de-DE" sz="1800" dirty="0">
              <a:solidFill>
                <a:srgbClr val="CC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Mirjam Schneller | EFTC | Lisboa | Oct. 6, 2015 | Page</a:t>
            </a:r>
            <a:endParaRPr lang="en-GB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308725"/>
            <a:ext cx="2133600" cy="365125"/>
          </a:xfrm>
        </p:spPr>
        <p:txBody>
          <a:bodyPr/>
          <a:lstStyle/>
          <a:p>
            <a:fld id="{6A6D9FA1-99C7-4910-8E32-B85D378B0060}" type="slidenum">
              <a:rPr lang="en-GB" smtClean="0"/>
              <a:pPr/>
              <a:t>28</a:t>
            </a:fld>
            <a:endParaRPr lang="en-GB" dirty="0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7" y="1380434"/>
            <a:ext cx="7992889" cy="431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32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036496" cy="457200"/>
          </a:xfrm>
        </p:spPr>
        <p:txBody>
          <a:bodyPr/>
          <a:lstStyle/>
          <a:p>
            <a:r>
              <a:rPr lang="en-US" sz="2400" b="0" dirty="0" smtClean="0"/>
              <a:t>Why Investigate Energetic Particle-</a:t>
            </a:r>
            <a:r>
              <a:rPr lang="en-US" sz="2400" b="0" dirty="0" err="1" smtClean="0"/>
              <a:t>Alfvén</a:t>
            </a:r>
            <a:r>
              <a:rPr lang="en-US" sz="2400" b="0" dirty="0" smtClean="0"/>
              <a:t> Wave Interaction?  </a:t>
            </a:r>
            <a:endParaRPr lang="de-DE" sz="2400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Mirjam Schneller | EFTC | Lisboa | Oct. 6, 2015 | Page</a:t>
            </a:r>
            <a:endParaRPr lang="en-GB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010400" y="6308725"/>
            <a:ext cx="2133600" cy="365125"/>
          </a:xfrm>
        </p:spPr>
        <p:txBody>
          <a:bodyPr/>
          <a:lstStyle/>
          <a:p>
            <a:fld id="{6A6D9FA1-99C7-4910-8E32-B85D378B0060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710" y="954594"/>
            <a:ext cx="2925770" cy="18983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536" y="954594"/>
            <a:ext cx="5400600" cy="1754326"/>
          </a:xfrm>
          <a:prstGeom prst="rect">
            <a:avLst/>
          </a:prstGeom>
          <a:solidFill>
            <a:schemeClr val="accent4">
              <a:lumMod val="20000"/>
              <a:lumOff val="80000"/>
              <a:alpha val="64000"/>
            </a:schemeClr>
          </a:solidFill>
          <a:ln w="34925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chemeClr val="accent4">
                    <a:lumMod val="50000"/>
                  </a:schemeClr>
                </a:solidFill>
              </a:rPr>
              <a:t>What physics can we learn?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resonance overlap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phase space structure 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</a:t>
            </a:r>
            <a:r>
              <a:rPr lang="en-US" dirty="0" smtClean="0"/>
              <a:t>esonant or diffusive transport</a:t>
            </a:r>
          </a:p>
          <a:p>
            <a:r>
              <a:rPr lang="en-US" dirty="0" smtClean="0"/>
              <a:t>← challenge: kinetic, nonlinear, multi-scale problem</a:t>
            </a:r>
          </a:p>
          <a:p>
            <a:r>
              <a:rPr lang="en-US" dirty="0" smtClean="0"/>
              <a:t>→ relevance for astrophysical and fusion plasmas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5536" y="3014950"/>
            <a:ext cx="8496944" cy="2862322"/>
          </a:xfrm>
          <a:prstGeom prst="rect">
            <a:avLst/>
          </a:prstGeom>
          <a:solidFill>
            <a:schemeClr val="accent4">
              <a:lumMod val="20000"/>
              <a:lumOff val="80000"/>
              <a:alpha val="64000"/>
            </a:schemeClr>
          </a:solidFill>
          <a:ln w="34925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chemeClr val="accent4">
                    <a:lumMod val="50000"/>
                  </a:schemeClr>
                </a:solidFill>
              </a:rPr>
              <a:t>Why study energetic particle (EP) - wave interaction in fusion plasmas?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EPs (v </a:t>
            </a:r>
            <a:r>
              <a:rPr lang="az-Cyrl-AZ" dirty="0" smtClean="0"/>
              <a:t>є</a:t>
            </a:r>
            <a:r>
              <a:rPr lang="en-US" dirty="0" smtClean="0"/>
              <a:t> [10keV ; 3.5MeV] &gt;&gt;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thermal</a:t>
            </a:r>
            <a:r>
              <a:rPr lang="en-US" dirty="0" smtClean="0"/>
              <a:t>) such as fusion </a:t>
            </a:r>
            <a:r>
              <a:rPr lang="el-GR" dirty="0" smtClean="0"/>
              <a:t>α</a:t>
            </a:r>
            <a:r>
              <a:rPr lang="en-US" dirty="0" smtClean="0"/>
              <a:t>-particles or fast ions generated by heating methods (NBI,ICRH) can provide ≤ 50% of pressure</a:t>
            </a:r>
          </a:p>
          <a:p>
            <a:r>
              <a:rPr lang="en-US" dirty="0"/>
              <a:t>→ </a:t>
            </a:r>
            <a:r>
              <a:rPr lang="en-US" dirty="0" smtClean="0"/>
              <a:t>EPs can interact with </a:t>
            </a:r>
            <a:r>
              <a:rPr lang="en-US" dirty="0" err="1" smtClean="0"/>
              <a:t>Alfvén</a:t>
            </a:r>
            <a:r>
              <a:rPr lang="en-US" dirty="0" smtClean="0"/>
              <a:t> instabilities</a:t>
            </a:r>
          </a:p>
          <a:p>
            <a:r>
              <a:rPr lang="en-US" dirty="0" smtClean="0"/>
              <a:t>→ growth of waves &amp; redistribution/loss of EPs</a:t>
            </a:r>
          </a:p>
          <a:p>
            <a:r>
              <a:rPr lang="en-US" dirty="0" smtClean="0"/>
              <a:t>→ influence on confinement and fusion rate, possible damage of the wall.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EP – </a:t>
            </a:r>
            <a:r>
              <a:rPr lang="en-US" dirty="0" err="1" smtClean="0"/>
              <a:t>Alfvén</a:t>
            </a:r>
            <a:r>
              <a:rPr lang="en-US" dirty="0" smtClean="0"/>
              <a:t> wave interaction is studied experimentally:</a:t>
            </a:r>
          </a:p>
          <a:p>
            <a:r>
              <a:rPr lang="en-US" dirty="0"/>
              <a:t> </a:t>
            </a:r>
            <a:r>
              <a:rPr lang="en-US" dirty="0" smtClean="0"/>
              <a:t>    measurement of distribution function, wave amplitudes &amp; structures, EP losses</a:t>
            </a:r>
          </a:p>
          <a:p>
            <a:r>
              <a:rPr lang="en-US" dirty="0"/>
              <a:t>→ </a:t>
            </a:r>
            <a:r>
              <a:rPr lang="en-US" dirty="0" smtClean="0"/>
              <a:t>opportunity to validate models against observations</a:t>
            </a:r>
          </a:p>
        </p:txBody>
      </p:sp>
    </p:spTree>
    <p:extLst>
      <p:ext uri="{BB962C8B-B14F-4D97-AF65-F5344CB8AC3E}">
        <p14:creationId xmlns:p14="http://schemas.microsoft.com/office/powerpoint/2010/main" val="19073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76200"/>
            <a:ext cx="7920880" cy="457200"/>
          </a:xfrm>
        </p:spPr>
        <p:txBody>
          <a:bodyPr/>
          <a:lstStyle/>
          <a:p>
            <a:r>
              <a:rPr lang="en-US" sz="2800" dirty="0" smtClean="0"/>
              <a:t>4.5 nonlinear Findings: </a:t>
            </a:r>
            <a:r>
              <a:rPr lang="en-US" sz="2800" b="0" dirty="0" smtClean="0"/>
              <a:t>Growth &amp; Amplitudes</a:t>
            </a:r>
            <a:endParaRPr lang="de-DE" sz="28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764704"/>
            <a:ext cx="8229600" cy="55446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Multi </a:t>
            </a:r>
            <a:r>
              <a:rPr lang="en-US" sz="1800" dirty="0" err="1"/>
              <a:t>v.s</a:t>
            </a:r>
            <a:r>
              <a:rPr lang="en-US" sz="1800" dirty="0"/>
              <a:t>. single mode case (default EP density profile, damping scaled to negligible values): </a:t>
            </a:r>
            <a:r>
              <a:rPr lang="en-US" sz="1800" i="1" dirty="0">
                <a:solidFill>
                  <a:srgbClr val="0070C0"/>
                </a:solidFill>
              </a:rPr>
              <a:t>n</a:t>
            </a:r>
            <a:r>
              <a:rPr lang="en-US" sz="1800" dirty="0">
                <a:solidFill>
                  <a:srgbClr val="0070C0"/>
                </a:solidFill>
              </a:rPr>
              <a:t>=5..12</a:t>
            </a:r>
            <a:r>
              <a:rPr lang="en-US" sz="1800" dirty="0"/>
              <a:t>, </a:t>
            </a:r>
            <a:r>
              <a:rPr lang="en-US" sz="1800" i="1" dirty="0">
                <a:solidFill>
                  <a:srgbClr val="CC0000"/>
                </a:solidFill>
              </a:rPr>
              <a:t>n</a:t>
            </a:r>
            <a:r>
              <a:rPr lang="en-US" sz="1800" dirty="0">
                <a:solidFill>
                  <a:srgbClr val="CC0000"/>
                </a:solidFill>
              </a:rPr>
              <a:t>=12..</a:t>
            </a:r>
            <a:r>
              <a:rPr lang="en-US" sz="1800" dirty="0" smtClean="0">
                <a:solidFill>
                  <a:srgbClr val="CC0000"/>
                </a:solidFill>
              </a:rPr>
              <a:t>30</a:t>
            </a:r>
            <a:endParaRPr lang="de-DE" sz="1800" dirty="0" smtClean="0"/>
          </a:p>
          <a:p>
            <a:endParaRPr lang="de-DE" sz="2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Mirjam Schneller | EFTC | Lisboa | Oct. 6, 2015 | Page</a:t>
            </a:r>
            <a:endParaRPr lang="en-GB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308725"/>
            <a:ext cx="2133600" cy="365125"/>
          </a:xfrm>
        </p:spPr>
        <p:txBody>
          <a:bodyPr/>
          <a:lstStyle/>
          <a:p>
            <a:fld id="{6A6D9FA1-99C7-4910-8E32-B85D378B0060}" type="slidenum">
              <a:rPr lang="en-GB" smtClean="0"/>
              <a:pPr/>
              <a:t>29</a:t>
            </a:fld>
            <a:endParaRPr lang="en-GB" dirty="0"/>
          </a:p>
        </p:txBody>
      </p:sp>
      <p:pic>
        <p:nvPicPr>
          <p:cNvPr id="7301" name="Picture 1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7" y="1421020"/>
            <a:ext cx="8352926" cy="450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53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76200"/>
            <a:ext cx="7560840" cy="457200"/>
          </a:xfrm>
        </p:spPr>
        <p:txBody>
          <a:bodyPr/>
          <a:lstStyle/>
          <a:p>
            <a:r>
              <a:rPr lang="en-US" sz="2800" dirty="0" smtClean="0"/>
              <a:t>4.5 nonlinear </a:t>
            </a:r>
            <a:r>
              <a:rPr lang="en-US" sz="2800" dirty="0"/>
              <a:t>Findings: </a:t>
            </a:r>
            <a:r>
              <a:rPr lang="en-US" sz="2800" b="0" dirty="0"/>
              <a:t>Growth &amp; Amplitudes</a:t>
            </a:r>
            <a:endParaRPr lang="de-DE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692696"/>
            <a:ext cx="8640960" cy="54726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/>
              <a:t>Comparison </a:t>
            </a:r>
            <a:r>
              <a:rPr lang="en-US" sz="1800" b="1" dirty="0">
                <a:solidFill>
                  <a:schemeClr val="accent1"/>
                </a:solidFill>
              </a:rPr>
              <a:t>multi  </a:t>
            </a:r>
            <a:r>
              <a:rPr lang="en-US" sz="1800" b="1" dirty="0" err="1" smtClean="0">
                <a:solidFill>
                  <a:schemeClr val="accent1"/>
                </a:solidFill>
              </a:rPr>
              <a:t>v.s</a:t>
            </a:r>
            <a:r>
              <a:rPr lang="en-US" sz="1800" b="1" dirty="0">
                <a:solidFill>
                  <a:schemeClr val="accent1"/>
                </a:solidFill>
              </a:rPr>
              <a:t>. single </a:t>
            </a:r>
            <a:r>
              <a:rPr lang="en-US" sz="1800" dirty="0"/>
              <a:t>mode </a:t>
            </a:r>
            <a:r>
              <a:rPr lang="en-US" sz="1800" dirty="0" smtClean="0"/>
              <a:t>scenario: </a:t>
            </a:r>
          </a:p>
          <a:p>
            <a:r>
              <a:rPr lang="en-US" sz="1800" dirty="0" smtClean="0"/>
              <a:t>early </a:t>
            </a:r>
            <a:r>
              <a:rPr lang="en-US" sz="1800" b="1" dirty="0" smtClean="0"/>
              <a:t>linear growth </a:t>
            </a:r>
            <a:r>
              <a:rPr lang="en-US" sz="1800" dirty="0" smtClean="0"/>
              <a:t>rates comparable for the</a:t>
            </a:r>
            <a:r>
              <a:rPr lang="en-US" sz="1800" dirty="0"/>
              <a:t> low-</a:t>
            </a:r>
            <a:r>
              <a:rPr lang="en-US" sz="1800" i="1" dirty="0"/>
              <a:t>n</a:t>
            </a:r>
            <a:r>
              <a:rPr lang="en-US" sz="1800" dirty="0"/>
              <a:t> </a:t>
            </a:r>
            <a:r>
              <a:rPr lang="en-US" sz="1800" dirty="0" smtClean="0"/>
              <a:t>branch (ratio 1±0.6),</a:t>
            </a:r>
          </a:p>
          <a:p>
            <a:pPr marL="0" indent="0">
              <a:buNone/>
            </a:pPr>
            <a:r>
              <a:rPr lang="en-US" sz="1800" dirty="0"/>
              <a:t> </a:t>
            </a:r>
            <a:r>
              <a:rPr lang="en-US" sz="1800" dirty="0" smtClean="0"/>
              <a:t>    similar for the high-</a:t>
            </a:r>
            <a:r>
              <a:rPr lang="en-US" sz="1800" i="1" dirty="0" smtClean="0"/>
              <a:t>n</a:t>
            </a:r>
            <a:r>
              <a:rPr lang="en-US" sz="1800" dirty="0" smtClean="0"/>
              <a:t> </a:t>
            </a:r>
            <a:r>
              <a:rPr lang="en-US" sz="1800" dirty="0"/>
              <a:t>branch (ratio </a:t>
            </a:r>
            <a:r>
              <a:rPr lang="en-US" sz="1800" dirty="0" smtClean="0"/>
              <a:t>1±0.1),</a:t>
            </a:r>
          </a:p>
          <a:p>
            <a:r>
              <a:rPr lang="en-US" sz="1800" dirty="0" smtClean="0"/>
              <a:t>big difference in  the </a:t>
            </a:r>
            <a:r>
              <a:rPr lang="en-US" sz="1800" b="1" dirty="0" smtClean="0"/>
              <a:t>nonlinear</a:t>
            </a:r>
            <a:r>
              <a:rPr lang="en-US" sz="1800" dirty="0" smtClean="0"/>
              <a:t> behavior:</a:t>
            </a:r>
          </a:p>
          <a:p>
            <a:pPr>
              <a:buClr>
                <a:schemeClr val="accent1"/>
              </a:buClr>
              <a:buSzPct val="105000"/>
              <a:buFont typeface="Arial" panose="020B0604020202020204" pitchFamily="34" charset="0"/>
              <a:buChar char="←"/>
            </a:pPr>
            <a:r>
              <a:rPr lang="en-US" sz="1800" dirty="0" smtClean="0"/>
              <a:t> low-</a:t>
            </a:r>
            <a:r>
              <a:rPr lang="en-US" sz="1800" i="1" dirty="0" smtClean="0"/>
              <a:t>n</a:t>
            </a:r>
            <a:r>
              <a:rPr lang="en-US" sz="1800" dirty="0" smtClean="0"/>
              <a:t> branch reaches amplitudes up to x60 higher</a:t>
            </a:r>
          </a:p>
          <a:p>
            <a:pPr marL="0" indent="0">
              <a:buClr>
                <a:schemeClr val="accent1"/>
              </a:buClr>
              <a:buSzPct val="105000"/>
              <a:buNone/>
            </a:pPr>
            <a:r>
              <a:rPr lang="en-US" sz="1800" dirty="0" smtClean="0"/>
              <a:t>     and </a:t>
            </a:r>
            <a:r>
              <a:rPr lang="en-US" sz="1800" i="1" dirty="0" smtClean="0"/>
              <a:t>n</a:t>
            </a:r>
            <a:r>
              <a:rPr lang="en-US" sz="1800" dirty="0" smtClean="0"/>
              <a:t>=12,11,10  become (partly) dominant</a:t>
            </a:r>
          </a:p>
          <a:p>
            <a:pPr>
              <a:buClr>
                <a:schemeClr val="accent1"/>
              </a:buClr>
              <a:buSzPct val="105000"/>
              <a:buFont typeface="Arial" panose="020B0604020202020204" pitchFamily="34" charset="0"/>
              <a:buChar char="←"/>
            </a:pPr>
            <a:r>
              <a:rPr lang="en-US" sz="1800" dirty="0" smtClean="0"/>
              <a:t> high-</a:t>
            </a:r>
            <a:r>
              <a:rPr lang="en-US" sz="1800" i="1" dirty="0" smtClean="0"/>
              <a:t>n</a:t>
            </a:r>
            <a:r>
              <a:rPr lang="en-US" sz="1800" dirty="0" smtClean="0"/>
              <a:t> branch reaches a 2</a:t>
            </a:r>
            <a:r>
              <a:rPr lang="en-US" sz="1800" baseline="30000" dirty="0" smtClean="0"/>
              <a:t>nd</a:t>
            </a:r>
            <a:r>
              <a:rPr lang="en-US" sz="1800" dirty="0" smtClean="0"/>
              <a:t> saturation level (up to x10 higher)</a:t>
            </a:r>
          </a:p>
          <a:p>
            <a:pPr>
              <a:buSzPct val="105000"/>
            </a:pPr>
            <a:r>
              <a:rPr lang="en-US" sz="1800" b="1" dirty="0" smtClean="0"/>
              <a:t>interesting dynamics</a:t>
            </a:r>
            <a:r>
              <a:rPr lang="en-US" sz="1800" dirty="0" smtClean="0"/>
              <a:t>: modes reach high amplitude regimes </a:t>
            </a:r>
          </a:p>
          <a:p>
            <a:pPr marL="0" indent="0">
              <a:buSzPct val="105000"/>
              <a:buNone/>
            </a:pPr>
            <a:r>
              <a:rPr lang="en-US" sz="1800" dirty="0" smtClean="0"/>
              <a:t>     at very different times </a:t>
            </a:r>
            <a:r>
              <a:rPr lang="en-US" sz="1800" i="1" dirty="0" smtClean="0"/>
              <a:t>t</a:t>
            </a:r>
            <a:r>
              <a:rPr lang="en-US" sz="1800" dirty="0" smtClean="0"/>
              <a:t>:  growth of the low-</a:t>
            </a:r>
            <a:r>
              <a:rPr lang="en-US" sz="1800" i="1" dirty="0" smtClean="0"/>
              <a:t>n</a:t>
            </a:r>
            <a:r>
              <a:rPr lang="en-US" sz="1800" dirty="0" smtClean="0"/>
              <a:t> branch in 3 phases:</a:t>
            </a:r>
          </a:p>
          <a:p>
            <a:pPr marL="0" indent="0">
              <a:buSzPct val="105000"/>
              <a:buNone/>
            </a:pPr>
            <a:r>
              <a:rPr lang="en-US" sz="1800" dirty="0" smtClean="0"/>
              <a:t>     </a:t>
            </a:r>
            <a:r>
              <a:rPr lang="en-US" sz="1800" i="1" dirty="0" smtClean="0"/>
              <a:t>t</a:t>
            </a:r>
            <a:r>
              <a:rPr lang="en-US" sz="1800" dirty="0" smtClean="0"/>
              <a:t> &lt; 0.4ms: like single mode</a:t>
            </a:r>
          </a:p>
          <a:p>
            <a:pPr marL="0" indent="0">
              <a:buSzPct val="105000"/>
              <a:buNone/>
            </a:pPr>
            <a:r>
              <a:rPr lang="en-US" sz="1800" dirty="0"/>
              <a:t> </a:t>
            </a:r>
            <a:r>
              <a:rPr lang="en-US" sz="1800" dirty="0" smtClean="0"/>
              <a:t>    0.4ms &lt; </a:t>
            </a:r>
            <a:r>
              <a:rPr lang="en-US" sz="1800" i="1" dirty="0" smtClean="0"/>
              <a:t>t</a:t>
            </a:r>
            <a:r>
              <a:rPr lang="en-US" sz="1800" dirty="0" smtClean="0"/>
              <a:t> &lt; 3.0ms: enhancement until almost “saturation”</a:t>
            </a:r>
          </a:p>
          <a:p>
            <a:pPr marL="0" indent="0">
              <a:buSzPct val="105000"/>
              <a:buNone/>
            </a:pPr>
            <a:r>
              <a:rPr lang="en-US" sz="1800" dirty="0"/>
              <a:t> </a:t>
            </a:r>
            <a:r>
              <a:rPr lang="en-US" sz="1800" dirty="0" smtClean="0"/>
              <a:t>    </a:t>
            </a:r>
            <a:r>
              <a:rPr lang="en-US" sz="1800" i="1" dirty="0" smtClean="0"/>
              <a:t>t</a:t>
            </a:r>
            <a:r>
              <a:rPr lang="en-US" sz="1800" dirty="0" smtClean="0"/>
              <a:t> &gt; 3.0ms: </a:t>
            </a:r>
            <a:r>
              <a:rPr lang="en-US" sz="1800" dirty="0"/>
              <a:t>2</a:t>
            </a:r>
            <a:r>
              <a:rPr lang="en-US" sz="1800" baseline="30000" dirty="0"/>
              <a:t>nd</a:t>
            </a:r>
            <a:r>
              <a:rPr lang="en-US" sz="1800" dirty="0"/>
              <a:t> enhancement </a:t>
            </a:r>
            <a:endParaRPr lang="en-US" sz="1800" dirty="0" smtClean="0"/>
          </a:p>
          <a:p>
            <a:pPr marL="0" indent="0">
              <a:buSzPct val="105000"/>
              <a:buNone/>
            </a:pPr>
            <a:r>
              <a:rPr lang="en-US" sz="1800" dirty="0"/>
              <a:t> </a:t>
            </a:r>
            <a:r>
              <a:rPr lang="en-US" sz="1800" dirty="0" smtClean="0"/>
              <a:t>    followed by 2</a:t>
            </a:r>
            <a:r>
              <a:rPr lang="en-US" sz="1800" baseline="30000" dirty="0" smtClean="0"/>
              <a:t>nd</a:t>
            </a:r>
            <a:r>
              <a:rPr lang="en-US" sz="1800" dirty="0" smtClean="0"/>
              <a:t> enhancement of high-</a:t>
            </a:r>
            <a:r>
              <a:rPr lang="en-US" sz="1800" i="1" dirty="0" smtClean="0"/>
              <a:t>n</a:t>
            </a:r>
            <a:r>
              <a:rPr lang="en-US" sz="1800" dirty="0" smtClean="0"/>
              <a:t> modes at around t ≈ 4.5ms.</a:t>
            </a:r>
          </a:p>
          <a:p>
            <a:pPr>
              <a:buSzPct val="105000"/>
            </a:pPr>
            <a:r>
              <a:rPr lang="en-US" sz="1800" b="1" dirty="0"/>
              <a:t>g</a:t>
            </a:r>
            <a:r>
              <a:rPr lang="en-US" sz="1800" b="1" dirty="0" smtClean="0"/>
              <a:t>lobal, multi mode </a:t>
            </a:r>
            <a:r>
              <a:rPr lang="en-US" sz="1800" dirty="0" smtClean="0"/>
              <a:t>effect: strong additional excitement (in later nonlinear phase) not possible with reduced scenario of 8 strongest &amp; broadest </a:t>
            </a:r>
            <a:r>
              <a:rPr lang="en-US" sz="1800" dirty="0"/>
              <a:t>modes </a:t>
            </a:r>
            <a:endParaRPr lang="en-US" sz="1800" dirty="0" smtClean="0"/>
          </a:p>
          <a:p>
            <a:pPr marL="0" indent="0">
              <a:buSzPct val="105000"/>
              <a:buNone/>
            </a:pPr>
            <a:r>
              <a:rPr lang="en-US" sz="1800" dirty="0"/>
              <a:t> </a:t>
            </a:r>
            <a:r>
              <a:rPr lang="en-US" sz="1800" dirty="0" smtClean="0"/>
              <a:t>    (</a:t>
            </a:r>
            <a:r>
              <a:rPr lang="en-US" sz="1800" i="1" dirty="0"/>
              <a:t>n</a:t>
            </a:r>
            <a:r>
              <a:rPr lang="en-US" sz="1800" dirty="0"/>
              <a:t>=8; 11; </a:t>
            </a:r>
            <a:r>
              <a:rPr lang="en-US" sz="1800" dirty="0" smtClean="0"/>
              <a:t>12 (low-</a:t>
            </a:r>
            <a:r>
              <a:rPr lang="en-US" sz="1800" i="1" dirty="0" smtClean="0"/>
              <a:t>n</a:t>
            </a:r>
            <a:r>
              <a:rPr lang="en-US" sz="1800" dirty="0" smtClean="0"/>
              <a:t>); </a:t>
            </a:r>
            <a:r>
              <a:rPr lang="en-US" sz="1800" dirty="0"/>
              <a:t>12; 18; 21; 24; </a:t>
            </a:r>
            <a:r>
              <a:rPr lang="en-US" sz="1800" dirty="0" smtClean="0"/>
              <a:t>30)</a:t>
            </a:r>
            <a:endParaRPr lang="en-US" sz="1800" b="1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Mirjam Schneller | EFTC | Lisboa | Oct. 6, 2015 | Page</a:t>
            </a:r>
            <a:endParaRPr lang="en-GB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308725"/>
            <a:ext cx="2133600" cy="365125"/>
          </a:xfrm>
        </p:spPr>
        <p:txBody>
          <a:bodyPr/>
          <a:lstStyle/>
          <a:p>
            <a:fld id="{6A6D9FA1-99C7-4910-8E32-B85D378B0060}" type="slidenum">
              <a:rPr lang="en-GB" smtClean="0"/>
              <a:pPr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823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4.5 </a:t>
            </a:r>
            <a:r>
              <a:rPr lang="en-US" sz="2800" dirty="0"/>
              <a:t>N</a:t>
            </a:r>
            <a:r>
              <a:rPr lang="en-US" sz="2800" dirty="0" smtClean="0"/>
              <a:t>onlinear </a:t>
            </a:r>
            <a:r>
              <a:rPr lang="en-US" sz="2800" b="0" dirty="0" smtClean="0"/>
              <a:t>Redistribution</a:t>
            </a:r>
            <a:endParaRPr lang="de-DE" sz="2800" b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49610" y="4005064"/>
                <a:ext cx="8229600" cy="2088232"/>
              </a:xfrm>
            </p:spPr>
            <p:txBody>
              <a:bodyPr/>
              <a:lstStyle/>
              <a:p>
                <a:r>
                  <a:rPr lang="en-US" sz="1800" dirty="0" smtClean="0"/>
                  <a:t>multi mode radial redistribution in self-consistent mode evolution </a:t>
                </a:r>
              </a:p>
              <a:p>
                <a:pPr marL="0" indent="0">
                  <a:buNone/>
                </a:pPr>
                <a:r>
                  <a:rPr lang="en-US" sz="1800" dirty="0"/>
                  <a:t> </a:t>
                </a:r>
                <a:r>
                  <a:rPr lang="en-US" sz="1800" dirty="0" smtClean="0"/>
                  <a:t>     much higher than in QL multi-mode simulation; </a:t>
                </a:r>
              </a:p>
              <a:p>
                <a:pPr marL="0" indent="0">
                  <a:buNone/>
                </a:pPr>
                <a:r>
                  <a:rPr lang="en-US" sz="1800" dirty="0"/>
                  <a:t> </a:t>
                </a:r>
                <a:r>
                  <a:rPr lang="en-US" sz="1800" dirty="0" smtClean="0"/>
                  <a:t>     striking: outer </a:t>
                </a:r>
                <a:r>
                  <a:rPr lang="en-US" sz="1800" dirty="0"/>
                  <a:t>redistribution </a:t>
                </a:r>
                <a:r>
                  <a:rPr lang="en-US" sz="1800" dirty="0" smtClean="0"/>
                  <a:t>triggered out to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/>
                      </a:rPr>
                      <m:t>𝑠</m:t>
                    </m:r>
                    <m:r>
                      <a:rPr lang="en-US" sz="1800" b="0" i="1" smtClean="0">
                        <a:latin typeface="Cambria Math"/>
                      </a:rPr>
                      <m:t> ≈0.85 </m:t>
                    </m:r>
                  </m:oMath>
                </a14:m>
                <a:r>
                  <a:rPr lang="en-US" sz="1800" dirty="0" smtClean="0"/>
                  <a:t>(left </a:t>
                </a:r>
                <a:r>
                  <a:rPr lang="en-US" sz="1800" dirty="0"/>
                  <a:t>fig.)</a:t>
                </a:r>
              </a:p>
              <a:p>
                <a:r>
                  <a:rPr lang="en-US" sz="1800" dirty="0"/>
                  <a:t>even if initial EP profile is relaxed already, self-consistent multi mode simulation reveals large &amp; outer </a:t>
                </a:r>
                <a:r>
                  <a:rPr lang="en-US" sz="1800" dirty="0" smtClean="0"/>
                  <a:t>redistribution</a:t>
                </a:r>
              </a:p>
              <a:p>
                <a:r>
                  <a:rPr lang="en-US" sz="1800" dirty="0" smtClean="0"/>
                  <a:t>in reduced </a:t>
                </a:r>
                <a:r>
                  <a:rPr lang="en-US" sz="1800" dirty="0"/>
                  <a:t>scenario (</a:t>
                </a:r>
                <a:r>
                  <a:rPr lang="en-US" sz="1800" i="1" dirty="0"/>
                  <a:t>n</a:t>
                </a:r>
                <a:r>
                  <a:rPr lang="en-US" sz="1800" dirty="0"/>
                  <a:t>=8; 11; 12; 12; 18; 21; 24; 30</a:t>
                </a:r>
                <a:r>
                  <a:rPr lang="en-US" sz="1800" dirty="0" smtClean="0"/>
                  <a:t>) no outer redistribution</a:t>
                </a:r>
                <a:endParaRPr lang="en-US" sz="1800" b="1" dirty="0"/>
              </a:p>
              <a:p>
                <a:endParaRPr lang="en-US" sz="1800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9610" y="4005064"/>
                <a:ext cx="8229600" cy="2088232"/>
              </a:xfrm>
              <a:blipFill rotWithShape="1">
                <a:blip r:embed="rId2"/>
                <a:stretch>
                  <a:fillRect l="-519" t="-145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Mirjam Schneller | EFTC | Lisboa | Oct. 6, 2015 | Page</a:t>
            </a:r>
            <a:endParaRPr lang="en-GB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7010400" y="6308725"/>
            <a:ext cx="2133600" cy="365125"/>
          </a:xfrm>
        </p:spPr>
        <p:txBody>
          <a:bodyPr/>
          <a:lstStyle/>
          <a:p>
            <a:fld id="{6A6D9FA1-99C7-4910-8E32-B85D378B0060}" type="slidenum">
              <a:rPr lang="en-GB" smtClean="0"/>
              <a:pPr/>
              <a:t>31</a:t>
            </a:fld>
            <a:endParaRPr lang="en-GB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10" y="693851"/>
            <a:ext cx="4569528" cy="316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9992" y="764704"/>
            <a:ext cx="4536504" cy="317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 rot="7470246">
            <a:off x="3303314" y="2592702"/>
            <a:ext cx="672129" cy="2445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432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1534" y="165069"/>
            <a:ext cx="8898654" cy="561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4.5 Nonlinear </a:t>
            </a:r>
            <a:r>
              <a:rPr lang="en-US" sz="2800" b="0" dirty="0" smtClean="0"/>
              <a:t>Radial Transport</a:t>
            </a:r>
            <a:endParaRPr lang="de-DE" sz="2800" b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Mirjam Schneller | EFTC | Lisboa | Oct. 6, 2015 | Page</a:t>
            </a:r>
            <a:endParaRPr lang="en-GB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7010400" y="6308725"/>
            <a:ext cx="2133600" cy="365125"/>
          </a:xfrm>
        </p:spPr>
        <p:txBody>
          <a:bodyPr/>
          <a:lstStyle/>
          <a:p>
            <a:fld id="{6A6D9FA1-99C7-4910-8E32-B85D378B0060}" type="slidenum">
              <a:rPr lang="en-GB" smtClean="0"/>
              <a:pPr/>
              <a:t>32</a:t>
            </a:fld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5588999" y="5487992"/>
            <a:ext cx="2903231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en-US" sz="1600" dirty="0"/>
              <a:t>g</a:t>
            </a:r>
            <a:r>
              <a:rPr lang="en-US" sz="1600" dirty="0" smtClean="0"/>
              <a:t>lobal  approach needed:</a:t>
            </a:r>
          </a:p>
          <a:p>
            <a:r>
              <a:rPr lang="en-US" sz="1600" dirty="0"/>
              <a:t>m</a:t>
            </a:r>
            <a:r>
              <a:rPr lang="en-US" sz="1600" dirty="0" smtClean="0"/>
              <a:t>odes can be driven in the core,</a:t>
            </a:r>
          </a:p>
          <a:p>
            <a:r>
              <a:rPr lang="en-US" sz="1600" dirty="0" smtClean="0"/>
              <a:t>but redistribute near the edge</a:t>
            </a:r>
          </a:p>
        </p:txBody>
      </p:sp>
      <p:sp>
        <p:nvSpPr>
          <p:cNvPr id="5" name="Up Arrow 4"/>
          <p:cNvSpPr/>
          <p:nvPr/>
        </p:nvSpPr>
        <p:spPr>
          <a:xfrm rot="-1800000">
            <a:off x="7862203" y="4797667"/>
            <a:ext cx="484632" cy="90529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tangle 6"/>
          <p:cNvSpPr/>
          <p:nvPr/>
        </p:nvSpPr>
        <p:spPr>
          <a:xfrm>
            <a:off x="1259632" y="5877272"/>
            <a:ext cx="3024336" cy="400110"/>
          </a:xfrm>
          <a:prstGeom prst="rect">
            <a:avLst/>
          </a:prstGeom>
          <a:solidFill>
            <a:srgbClr val="E3E3E3"/>
          </a:solidFill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sz="1200" dirty="0" smtClean="0">
                <a:solidFill>
                  <a:srgbClr val="C00000"/>
                </a:solidFill>
              </a:rPr>
              <a:t>Thick colored: width of mode</a:t>
            </a:r>
            <a:r>
              <a:rPr lang="en-US" sz="1200" baseline="-25000" dirty="0">
                <a:solidFill>
                  <a:srgbClr val="CC0000"/>
                </a:solidFill>
              </a:rPr>
              <a:t> </a:t>
            </a:r>
            <a:r>
              <a:rPr lang="en-US" sz="1200" dirty="0" smtClean="0">
                <a:solidFill>
                  <a:srgbClr val="CC0000"/>
                </a:solidFill>
              </a:rPr>
              <a:t>(</a:t>
            </a:r>
            <a:r>
              <a:rPr lang="el-GR" sz="1200" dirty="0" smtClean="0">
                <a:solidFill>
                  <a:srgbClr val="CC0000"/>
                </a:solidFill>
              </a:rPr>
              <a:t>δ</a:t>
            </a:r>
            <a:r>
              <a:rPr lang="en-US" sz="1200" dirty="0" smtClean="0">
                <a:solidFill>
                  <a:srgbClr val="CC0000"/>
                </a:solidFill>
              </a:rPr>
              <a:t>B/B&gt;10</a:t>
            </a:r>
            <a:r>
              <a:rPr lang="en-US" sz="1200" baseline="30000" dirty="0" smtClean="0">
                <a:solidFill>
                  <a:srgbClr val="CC0000"/>
                </a:solidFill>
              </a:rPr>
              <a:t>-3</a:t>
            </a:r>
            <a:r>
              <a:rPr lang="en-US" sz="1200" dirty="0" smtClean="0">
                <a:solidFill>
                  <a:srgbClr val="CC0000"/>
                </a:solidFill>
              </a:rPr>
              <a:t>)</a:t>
            </a:r>
            <a:endParaRPr lang="en-US" sz="1200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53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4.5 </a:t>
            </a:r>
            <a:r>
              <a:rPr lang="en-US" sz="2800" b="0" dirty="0" smtClean="0"/>
              <a:t>QL </a:t>
            </a:r>
            <a:r>
              <a:rPr lang="en-US" sz="2800" b="0" dirty="0" err="1" smtClean="0"/>
              <a:t>v.s</a:t>
            </a:r>
            <a:r>
              <a:rPr lang="en-US" sz="2800" b="0" dirty="0" smtClean="0"/>
              <a:t>. Nonlinear</a:t>
            </a:r>
            <a:r>
              <a:rPr lang="en-US" sz="2800" dirty="0" smtClean="0"/>
              <a:t> </a:t>
            </a:r>
            <a:r>
              <a:rPr lang="en-US" sz="2800" b="0" dirty="0" smtClean="0"/>
              <a:t>Radial Transport</a:t>
            </a:r>
            <a:endParaRPr lang="de-DE" sz="2800" b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Mirjam Schneller | EFTC | Lisboa | Oct. 6, 2015 | Page</a:t>
            </a:r>
            <a:endParaRPr lang="en-GB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308725"/>
            <a:ext cx="2133600" cy="365125"/>
          </a:xfrm>
        </p:spPr>
        <p:txBody>
          <a:bodyPr/>
          <a:lstStyle/>
          <a:p>
            <a:fld id="{6A6D9FA1-99C7-4910-8E32-B85D378B0060}" type="slidenum">
              <a:rPr lang="en-GB" smtClean="0"/>
              <a:pPr/>
              <a:t>33</a:t>
            </a:fld>
            <a:endParaRPr lang="en-GB" dirty="0"/>
          </a:p>
        </p:txBody>
      </p:sp>
      <p:pic>
        <p:nvPicPr>
          <p:cNvPr id="4" name="run7241+206_betacri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64704"/>
            <a:ext cx="9144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8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76200"/>
            <a:ext cx="7776864" cy="457200"/>
          </a:xfrm>
        </p:spPr>
        <p:txBody>
          <a:bodyPr/>
          <a:lstStyle/>
          <a:p>
            <a:r>
              <a:rPr lang="en-US" sz="2800" dirty="0" smtClean="0"/>
              <a:t>4.6 Nonlinear Findings: </a:t>
            </a:r>
            <a:r>
              <a:rPr lang="en-US" sz="2800" b="0" dirty="0" smtClean="0"/>
              <a:t>Growth &amp; Amplitudes</a:t>
            </a:r>
            <a:endParaRPr lang="de-DE" sz="28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692696"/>
            <a:ext cx="8352928" cy="55446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Multi </a:t>
            </a:r>
            <a:r>
              <a:rPr lang="en-US" sz="1800" dirty="0" smtClean="0"/>
              <a:t>mode </a:t>
            </a:r>
            <a:r>
              <a:rPr lang="en-US" sz="1800" dirty="0"/>
              <a:t>case </a:t>
            </a:r>
            <a:r>
              <a:rPr lang="en-US" sz="1800" dirty="0" smtClean="0"/>
              <a:t>(default </a:t>
            </a:r>
            <a:r>
              <a:rPr lang="en-US" sz="1800" dirty="0"/>
              <a:t>EP density </a:t>
            </a:r>
            <a:r>
              <a:rPr lang="en-US" sz="1800" dirty="0" smtClean="0"/>
              <a:t>profile, </a:t>
            </a:r>
            <a:r>
              <a:rPr lang="en-US" sz="1800" b="1" dirty="0" smtClean="0"/>
              <a:t>LIGKA damping</a:t>
            </a:r>
            <a:r>
              <a:rPr lang="en-US" sz="1800" dirty="0" smtClean="0"/>
              <a:t>): </a:t>
            </a:r>
            <a:r>
              <a:rPr lang="en-US" sz="1800" i="1" dirty="0" smtClean="0">
                <a:solidFill>
                  <a:srgbClr val="0070C0"/>
                </a:solidFill>
              </a:rPr>
              <a:t>n</a:t>
            </a:r>
            <a:r>
              <a:rPr lang="en-US" sz="1800" dirty="0" smtClean="0">
                <a:solidFill>
                  <a:srgbClr val="0070C0"/>
                </a:solidFill>
              </a:rPr>
              <a:t>=5</a:t>
            </a:r>
            <a:r>
              <a:rPr lang="en-US" sz="1800" dirty="0">
                <a:solidFill>
                  <a:srgbClr val="0070C0"/>
                </a:solidFill>
              </a:rPr>
              <a:t>..</a:t>
            </a:r>
            <a:r>
              <a:rPr lang="en-US" sz="1800" dirty="0" smtClean="0">
                <a:solidFill>
                  <a:srgbClr val="0070C0"/>
                </a:solidFill>
              </a:rPr>
              <a:t>12</a:t>
            </a:r>
            <a:r>
              <a:rPr lang="en-US" sz="1800" dirty="0" smtClean="0"/>
              <a:t>,</a:t>
            </a:r>
            <a:r>
              <a:rPr lang="en-US" sz="1800" i="1" dirty="0" smtClean="0">
                <a:solidFill>
                  <a:srgbClr val="CC0000"/>
                </a:solidFill>
              </a:rPr>
              <a:t>n</a:t>
            </a:r>
            <a:r>
              <a:rPr lang="en-US" sz="1800" dirty="0" smtClean="0">
                <a:solidFill>
                  <a:srgbClr val="CC0000"/>
                </a:solidFill>
              </a:rPr>
              <a:t>=12</a:t>
            </a:r>
            <a:r>
              <a:rPr lang="en-US" sz="1800" dirty="0">
                <a:solidFill>
                  <a:srgbClr val="CC0000"/>
                </a:solidFill>
              </a:rPr>
              <a:t>..30</a:t>
            </a:r>
            <a:endParaRPr lang="de-DE" sz="1800" dirty="0">
              <a:solidFill>
                <a:srgbClr val="CC0000"/>
              </a:solidFill>
            </a:endParaRP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dirty="0"/>
              <a:t> </a:t>
            </a:r>
            <a:endParaRPr lang="en-US" sz="1800" dirty="0" smtClean="0"/>
          </a:p>
          <a:p>
            <a:pPr marL="0" indent="0">
              <a:buNone/>
            </a:pPr>
            <a:r>
              <a:rPr lang="en-US" sz="1400" dirty="0" smtClean="0"/>
              <a:t>Low-</a:t>
            </a:r>
            <a:r>
              <a:rPr lang="en-US" sz="1400" i="1" dirty="0" smtClean="0"/>
              <a:t>n</a:t>
            </a:r>
            <a:r>
              <a:rPr lang="en-US" sz="1400" dirty="0" smtClean="0"/>
              <a:t> branch not excited → no domino effect</a:t>
            </a:r>
            <a:endParaRPr lang="de-DE" sz="1400" dirty="0"/>
          </a:p>
          <a:p>
            <a:endParaRPr lang="de-DE" sz="2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Mirjam Schneller | EFTC | Lisboa | Oct. 6, 2015 | Page</a:t>
            </a:r>
            <a:endParaRPr lang="en-GB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308725"/>
            <a:ext cx="2133600" cy="365125"/>
          </a:xfrm>
        </p:spPr>
        <p:txBody>
          <a:bodyPr/>
          <a:lstStyle/>
          <a:p>
            <a:fld id="{6A6D9FA1-99C7-4910-8E32-B85D378B0060}" type="slidenum">
              <a:rPr lang="en-GB" smtClean="0"/>
              <a:pPr/>
              <a:t>34</a:t>
            </a:fld>
            <a:endParaRPr lang="en-GB" dirty="0"/>
          </a:p>
        </p:txBody>
      </p:sp>
      <p:pic>
        <p:nvPicPr>
          <p:cNvPr id="7301" name="Picture 1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1124744"/>
            <a:ext cx="7553828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81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76200"/>
            <a:ext cx="7056784" cy="457200"/>
          </a:xfrm>
        </p:spPr>
        <p:txBody>
          <a:bodyPr/>
          <a:lstStyle/>
          <a:p>
            <a:r>
              <a:rPr lang="en-US" sz="2800" dirty="0" smtClean="0"/>
              <a:t>4.6 Nonlinear Findings</a:t>
            </a:r>
            <a:r>
              <a:rPr lang="en-US" sz="2800" b="0" dirty="0" smtClean="0"/>
              <a:t>: impact of NBI EP</a:t>
            </a:r>
            <a:endParaRPr lang="de-DE" sz="28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764704"/>
            <a:ext cx="8424936" cy="55446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/>
              <a:t>In ITER, besides alpha particle drive, strong NBI drive is expected, </a:t>
            </a:r>
          </a:p>
          <a:p>
            <a:pPr marL="0" indent="0">
              <a:buNone/>
            </a:pPr>
            <a:r>
              <a:rPr lang="en-US" sz="1800" dirty="0" smtClean="0"/>
              <a:t>especially for the outer modes: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 smtClean="0"/>
              <a:t>Multi-species implementation (for </a:t>
            </a:r>
            <a:r>
              <a:rPr lang="en-US" sz="1800" dirty="0" err="1" smtClean="0"/>
              <a:t>alpha+NBI</a:t>
            </a:r>
            <a:r>
              <a:rPr lang="en-US" sz="1800" dirty="0" smtClean="0"/>
              <a:t>) into HAGIS is in the testing phase.</a:t>
            </a:r>
          </a:p>
          <a:p>
            <a:pPr marL="0" indent="0">
              <a:buNone/>
            </a:pPr>
            <a:r>
              <a:rPr lang="en-US" sz="1800" dirty="0" smtClean="0"/>
              <a:t>Until finished…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Mirjam Schneller | EFTC | Lisboa | Oct. 6, 2015 | Page</a:t>
            </a:r>
            <a:endParaRPr lang="en-GB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308725"/>
            <a:ext cx="2133600" cy="365125"/>
          </a:xfrm>
        </p:spPr>
        <p:txBody>
          <a:bodyPr/>
          <a:lstStyle/>
          <a:p>
            <a:fld id="{6A6D9FA1-99C7-4910-8E32-B85D378B0060}" type="slidenum">
              <a:rPr lang="en-GB" smtClean="0"/>
              <a:pPr/>
              <a:t>35</a:t>
            </a:fld>
            <a:endParaRPr lang="en-GB" dirty="0"/>
          </a:p>
        </p:txBody>
      </p:sp>
      <p:pic>
        <p:nvPicPr>
          <p:cNvPr id="7301" name="Picture 1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616" y="1556792"/>
            <a:ext cx="6768752" cy="341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056103" y="1988840"/>
            <a:ext cx="13003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[Polevoi’02 </a:t>
            </a:r>
            <a:r>
              <a:rPr lang="en-US" sz="1600" dirty="0" smtClean="0"/>
              <a:t>,</a:t>
            </a:r>
          </a:p>
          <a:p>
            <a:r>
              <a:rPr lang="en-US" sz="1600" dirty="0" smtClean="0"/>
              <a:t> Pinches’15</a:t>
            </a:r>
            <a:r>
              <a:rPr lang="en-US" sz="1600" dirty="0"/>
              <a:t>]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39828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76200"/>
            <a:ext cx="7632848" cy="457200"/>
          </a:xfrm>
        </p:spPr>
        <p:txBody>
          <a:bodyPr/>
          <a:lstStyle/>
          <a:p>
            <a:r>
              <a:rPr lang="en-US" sz="2800" dirty="0" smtClean="0"/>
              <a:t>4.6 Nonlinear Findings</a:t>
            </a:r>
            <a:r>
              <a:rPr lang="en-US" sz="2800" b="0" dirty="0" smtClean="0"/>
              <a:t>:</a:t>
            </a:r>
            <a:r>
              <a:rPr lang="en-US" sz="2800" dirty="0" smtClean="0"/>
              <a:t> </a:t>
            </a:r>
            <a:r>
              <a:rPr lang="en-US" sz="2800" b="0" dirty="0" smtClean="0"/>
              <a:t>Growth &amp; Amplitudes</a:t>
            </a:r>
            <a:endParaRPr lang="de-DE" sz="28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692696"/>
            <a:ext cx="8229600" cy="5760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Multi </a:t>
            </a:r>
            <a:r>
              <a:rPr lang="en-US" sz="1800" dirty="0" smtClean="0"/>
              <a:t>mode </a:t>
            </a:r>
            <a:r>
              <a:rPr lang="en-US" sz="1800" dirty="0"/>
              <a:t>case </a:t>
            </a:r>
            <a:r>
              <a:rPr lang="en-US" sz="1800" dirty="0" smtClean="0"/>
              <a:t>(200% EP </a:t>
            </a:r>
            <a:r>
              <a:rPr lang="en-US" sz="1800" dirty="0"/>
              <a:t>density </a:t>
            </a:r>
            <a:r>
              <a:rPr lang="en-US" sz="1800" dirty="0" smtClean="0"/>
              <a:t>profile, LIGKA damping): </a:t>
            </a:r>
            <a:r>
              <a:rPr lang="en-US" sz="1800" i="1" dirty="0" smtClean="0">
                <a:solidFill>
                  <a:srgbClr val="0070C0"/>
                </a:solidFill>
              </a:rPr>
              <a:t>n</a:t>
            </a:r>
            <a:r>
              <a:rPr lang="en-US" sz="1800" dirty="0" smtClean="0">
                <a:solidFill>
                  <a:srgbClr val="0070C0"/>
                </a:solidFill>
              </a:rPr>
              <a:t>=5</a:t>
            </a:r>
            <a:r>
              <a:rPr lang="en-US" sz="1800" dirty="0">
                <a:solidFill>
                  <a:srgbClr val="0070C0"/>
                </a:solidFill>
              </a:rPr>
              <a:t>..12</a:t>
            </a:r>
            <a:r>
              <a:rPr lang="en-US" sz="1800" dirty="0"/>
              <a:t>, </a:t>
            </a:r>
            <a:r>
              <a:rPr lang="en-US" sz="1800" i="1" dirty="0">
                <a:solidFill>
                  <a:srgbClr val="CC0000"/>
                </a:solidFill>
              </a:rPr>
              <a:t>n</a:t>
            </a:r>
            <a:r>
              <a:rPr lang="en-US" sz="1800" dirty="0">
                <a:solidFill>
                  <a:srgbClr val="CC0000"/>
                </a:solidFill>
              </a:rPr>
              <a:t>=12..30</a:t>
            </a:r>
            <a:endParaRPr lang="de-DE" sz="1800" dirty="0">
              <a:solidFill>
                <a:srgbClr val="CC0000"/>
              </a:solidFill>
            </a:endParaRPr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1400" dirty="0" smtClean="0"/>
              <a:t>Due to the damping, the dynamics has changed (cp. p. 29): when low-</a:t>
            </a:r>
            <a:r>
              <a:rPr lang="en-US" sz="1400" i="1" dirty="0" smtClean="0"/>
              <a:t>n</a:t>
            </a:r>
            <a:r>
              <a:rPr lang="en-US" sz="1400" dirty="0" smtClean="0"/>
              <a:t> modes at max., high-</a:t>
            </a:r>
            <a:r>
              <a:rPr lang="en-US" sz="1400" i="1" dirty="0" smtClean="0"/>
              <a:t>n</a:t>
            </a:r>
            <a:r>
              <a:rPr lang="en-US" sz="1400" dirty="0" smtClean="0"/>
              <a:t> decayed → second enhancement of high-</a:t>
            </a:r>
            <a:r>
              <a:rPr lang="en-US" sz="1400" i="1" dirty="0" smtClean="0"/>
              <a:t>n</a:t>
            </a:r>
            <a:r>
              <a:rPr lang="en-US" sz="1400" dirty="0" smtClean="0"/>
              <a:t> on average slightly lower → domino effect weaker.</a:t>
            </a:r>
            <a:endParaRPr lang="en-US" sz="1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Mirjam Schneller | EFTC | Lisboa | Oct. 6, 2015 | Page</a:t>
            </a:r>
            <a:endParaRPr lang="en-GB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308725"/>
            <a:ext cx="2133600" cy="365125"/>
          </a:xfrm>
        </p:spPr>
        <p:txBody>
          <a:bodyPr/>
          <a:lstStyle/>
          <a:p>
            <a:fld id="{6A6D9FA1-99C7-4910-8E32-B85D378B0060}" type="slidenum">
              <a:rPr lang="en-GB" smtClean="0"/>
              <a:pPr/>
              <a:t>36</a:t>
            </a:fld>
            <a:endParaRPr lang="en-GB" dirty="0"/>
          </a:p>
        </p:txBody>
      </p:sp>
      <p:pic>
        <p:nvPicPr>
          <p:cNvPr id="7301" name="Picture 1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2223" y="980728"/>
            <a:ext cx="7418573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30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1534" y="764704"/>
            <a:ext cx="8437426" cy="467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616" y="76200"/>
            <a:ext cx="6409579" cy="457200"/>
          </a:xfrm>
        </p:spPr>
        <p:txBody>
          <a:bodyPr/>
          <a:lstStyle/>
          <a:p>
            <a:r>
              <a:rPr lang="en-US" sz="2800" dirty="0" smtClean="0"/>
              <a:t>4.6 </a:t>
            </a:r>
            <a:r>
              <a:rPr lang="en-US" sz="2800" b="0" dirty="0" smtClean="0"/>
              <a:t>QL </a:t>
            </a:r>
            <a:r>
              <a:rPr lang="en-US" sz="2800" b="0" dirty="0" err="1" smtClean="0"/>
              <a:t>v.s</a:t>
            </a:r>
            <a:r>
              <a:rPr lang="en-US" sz="2800" b="0" dirty="0" smtClean="0"/>
              <a:t>. Nonlinear Radial Transport</a:t>
            </a:r>
            <a:endParaRPr lang="de-DE" sz="2800" b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Mirjam Schneller | EFTC | Lisboa | Oct. 6, 2015 | Page</a:t>
            </a:r>
            <a:endParaRPr lang="en-GB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308725"/>
            <a:ext cx="2133600" cy="365125"/>
          </a:xfrm>
        </p:spPr>
        <p:txBody>
          <a:bodyPr/>
          <a:lstStyle/>
          <a:p>
            <a:fld id="{6A6D9FA1-99C7-4910-8E32-B85D378B0060}" type="slidenum">
              <a:rPr lang="en-GB" smtClean="0"/>
              <a:pPr/>
              <a:t>37</a:t>
            </a:fld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1259632" y="5877272"/>
            <a:ext cx="3024336" cy="400110"/>
          </a:xfrm>
          <a:prstGeom prst="rect">
            <a:avLst/>
          </a:prstGeom>
          <a:solidFill>
            <a:srgbClr val="E3E3E3"/>
          </a:solidFill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sz="1200" dirty="0" smtClean="0">
                <a:solidFill>
                  <a:srgbClr val="C00000"/>
                </a:solidFill>
              </a:rPr>
              <a:t>Thick colored: width of mode</a:t>
            </a:r>
            <a:r>
              <a:rPr lang="en-US" sz="1200" baseline="-25000" dirty="0">
                <a:solidFill>
                  <a:srgbClr val="CC0000"/>
                </a:solidFill>
              </a:rPr>
              <a:t> </a:t>
            </a:r>
            <a:r>
              <a:rPr lang="en-US" sz="1200" dirty="0" smtClean="0">
                <a:solidFill>
                  <a:srgbClr val="CC0000"/>
                </a:solidFill>
              </a:rPr>
              <a:t>(</a:t>
            </a:r>
            <a:r>
              <a:rPr lang="el-GR" sz="1200" dirty="0" smtClean="0">
                <a:solidFill>
                  <a:srgbClr val="CC0000"/>
                </a:solidFill>
              </a:rPr>
              <a:t>δ</a:t>
            </a:r>
            <a:r>
              <a:rPr lang="en-US" sz="1200" dirty="0" smtClean="0">
                <a:solidFill>
                  <a:srgbClr val="CC0000"/>
                </a:solidFill>
              </a:rPr>
              <a:t>B/B&gt;10</a:t>
            </a:r>
            <a:r>
              <a:rPr lang="en-US" sz="1200" baseline="30000" dirty="0" smtClean="0">
                <a:solidFill>
                  <a:srgbClr val="CC0000"/>
                </a:solidFill>
              </a:rPr>
              <a:t>-3</a:t>
            </a:r>
            <a:r>
              <a:rPr lang="en-US" sz="1200" dirty="0" smtClean="0">
                <a:solidFill>
                  <a:srgbClr val="CC0000"/>
                </a:solidFill>
              </a:rPr>
              <a:t>)</a:t>
            </a:r>
            <a:endParaRPr lang="en-US" sz="1200" dirty="0" smtClean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47974" y="5373216"/>
            <a:ext cx="2268442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en-US" sz="1600" dirty="0" smtClean="0"/>
              <a:t>domino-like </a:t>
            </a:r>
            <a:r>
              <a:rPr lang="en-US" sz="1600" dirty="0" err="1" smtClean="0"/>
              <a:t>behaviour</a:t>
            </a:r>
            <a:r>
              <a:rPr lang="en-US" sz="1600" dirty="0" smtClean="0"/>
              <a:t>,</a:t>
            </a:r>
          </a:p>
          <a:p>
            <a:r>
              <a:rPr lang="en-US" sz="1600" dirty="0"/>
              <a:t>b</a:t>
            </a:r>
            <a:r>
              <a:rPr lang="en-US" sz="1600" dirty="0" smtClean="0"/>
              <a:t>ut weaker.</a:t>
            </a:r>
          </a:p>
        </p:txBody>
      </p:sp>
      <p:sp>
        <p:nvSpPr>
          <p:cNvPr id="5" name="Up Arrow 4"/>
          <p:cNvSpPr/>
          <p:nvPr/>
        </p:nvSpPr>
        <p:spPr>
          <a:xfrm rot="-1800000">
            <a:off x="7811327" y="4727284"/>
            <a:ext cx="484632" cy="70178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99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76200"/>
            <a:ext cx="6707088" cy="457200"/>
          </a:xfrm>
        </p:spPr>
        <p:txBody>
          <a:bodyPr/>
          <a:lstStyle/>
          <a:p>
            <a:r>
              <a:rPr lang="en-US" sz="2800" dirty="0" smtClean="0"/>
              <a:t>4.6 </a:t>
            </a:r>
            <a:r>
              <a:rPr lang="en-US" sz="2800" b="0" dirty="0" smtClean="0"/>
              <a:t>QL </a:t>
            </a:r>
            <a:r>
              <a:rPr lang="en-US" sz="2800" b="0" dirty="0" err="1" smtClean="0"/>
              <a:t>v.s</a:t>
            </a:r>
            <a:r>
              <a:rPr lang="en-US" sz="2800" b="0" dirty="0" smtClean="0"/>
              <a:t>. Nonlinear Radial Transport</a:t>
            </a:r>
            <a:endParaRPr lang="de-DE" sz="2800" b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Mirjam Schneller | EFTC | Lisboa | Oct. 6, 2015 | Page</a:t>
            </a:r>
            <a:endParaRPr lang="en-GB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308725"/>
            <a:ext cx="2133600" cy="365125"/>
          </a:xfrm>
        </p:spPr>
        <p:txBody>
          <a:bodyPr/>
          <a:lstStyle/>
          <a:p>
            <a:fld id="{6A6D9FA1-99C7-4910-8E32-B85D378B0060}" type="slidenum">
              <a:rPr lang="en-GB" smtClean="0"/>
              <a:pPr/>
              <a:t>38</a:t>
            </a:fld>
            <a:endParaRPr lang="en-GB" dirty="0"/>
          </a:p>
        </p:txBody>
      </p:sp>
      <p:pic>
        <p:nvPicPr>
          <p:cNvPr id="8" name="run7289+258_betacri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64704"/>
            <a:ext cx="9144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05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836712"/>
            <a:ext cx="8784976" cy="5184576"/>
          </a:xfrm>
        </p:spPr>
        <p:txBody>
          <a:bodyPr>
            <a:normAutofit/>
          </a:bodyPr>
          <a:lstStyle/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endParaRPr lang="en-US" b="1" dirty="0" smtClean="0">
              <a:solidFill>
                <a:srgbClr val="003399"/>
              </a:solidFill>
            </a:endParaRP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US" b="1" dirty="0" smtClean="0">
                <a:solidFill>
                  <a:srgbClr val="003399"/>
                </a:solidFill>
              </a:rPr>
              <a:t>Why study Energetic Particle-</a:t>
            </a:r>
            <a:r>
              <a:rPr lang="en-US" b="1" dirty="0" err="1" smtClean="0">
                <a:solidFill>
                  <a:srgbClr val="003399"/>
                </a:solidFill>
              </a:rPr>
              <a:t>Alfvén</a:t>
            </a:r>
            <a:r>
              <a:rPr lang="en-US" b="1" dirty="0" smtClean="0">
                <a:solidFill>
                  <a:srgbClr val="003399"/>
                </a:solidFill>
              </a:rPr>
              <a:t> Wave Interaction? 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US" b="1" dirty="0" smtClean="0">
                <a:solidFill>
                  <a:srgbClr val="003399"/>
                </a:solidFill>
              </a:rPr>
              <a:t>Overview </a:t>
            </a:r>
            <a:r>
              <a:rPr lang="en-US" b="1" dirty="0">
                <a:solidFill>
                  <a:srgbClr val="003399"/>
                </a:solidFill>
              </a:rPr>
              <a:t>of the HAGIS-LIGKA </a:t>
            </a:r>
            <a:r>
              <a:rPr lang="en-US" b="1" dirty="0" smtClean="0">
                <a:solidFill>
                  <a:srgbClr val="003399"/>
                </a:solidFill>
              </a:rPr>
              <a:t>Model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US" b="1" dirty="0" smtClean="0">
                <a:solidFill>
                  <a:srgbClr val="003399"/>
                </a:solidFill>
              </a:rPr>
              <a:t>Numerical  Investigation of EP Transport  Mechanisms in ASDEX Upgrade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US" b="1" dirty="0" smtClean="0">
                <a:solidFill>
                  <a:srgbClr val="003399"/>
                </a:solidFill>
              </a:rPr>
              <a:t>Nonlinear </a:t>
            </a:r>
            <a:r>
              <a:rPr lang="en-US" b="1" dirty="0">
                <a:solidFill>
                  <a:srgbClr val="003399"/>
                </a:solidFill>
              </a:rPr>
              <a:t>Energetic Particle </a:t>
            </a:r>
            <a:r>
              <a:rPr lang="en-US" b="1" dirty="0" smtClean="0">
                <a:solidFill>
                  <a:srgbClr val="003399"/>
                </a:solidFill>
              </a:rPr>
              <a:t>Transport                            in </a:t>
            </a:r>
            <a:r>
              <a:rPr lang="en-US" b="1" dirty="0">
                <a:solidFill>
                  <a:srgbClr val="003399"/>
                </a:solidFill>
              </a:rPr>
              <a:t>the Presence of Multiple </a:t>
            </a:r>
            <a:r>
              <a:rPr lang="en-US" b="1" dirty="0" err="1">
                <a:solidFill>
                  <a:srgbClr val="003399"/>
                </a:solidFill>
              </a:rPr>
              <a:t>Alfvénic</a:t>
            </a:r>
            <a:r>
              <a:rPr lang="en-US" b="1" dirty="0">
                <a:solidFill>
                  <a:srgbClr val="003399"/>
                </a:solidFill>
              </a:rPr>
              <a:t> Waves in </a:t>
            </a:r>
            <a:r>
              <a:rPr lang="en-US" b="1" dirty="0" smtClean="0">
                <a:solidFill>
                  <a:srgbClr val="003399"/>
                </a:solidFill>
              </a:rPr>
              <a:t>ITER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US" b="1" dirty="0" smtClean="0">
                <a:solidFill>
                  <a:srgbClr val="003399"/>
                </a:solidFill>
              </a:rPr>
              <a:t>Conclusions and Outlook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US" dirty="0" smtClean="0">
                <a:solidFill>
                  <a:srgbClr val="003399"/>
                </a:solidFill>
              </a:rPr>
              <a:t>[Study </a:t>
            </a:r>
            <a:r>
              <a:rPr lang="en-US" dirty="0">
                <a:solidFill>
                  <a:srgbClr val="003399"/>
                </a:solidFill>
              </a:rPr>
              <a:t>of Saturation </a:t>
            </a:r>
            <a:r>
              <a:rPr lang="en-US" dirty="0" smtClean="0">
                <a:solidFill>
                  <a:srgbClr val="003399"/>
                </a:solidFill>
              </a:rPr>
              <a:t>Mechanisms                                       with </a:t>
            </a:r>
            <a:r>
              <a:rPr lang="en-US" dirty="0">
                <a:solidFill>
                  <a:srgbClr val="003399"/>
                </a:solidFill>
              </a:rPr>
              <a:t>the ITPA </a:t>
            </a:r>
            <a:r>
              <a:rPr lang="en-US" i="1" dirty="0">
                <a:solidFill>
                  <a:srgbClr val="003399"/>
                </a:solidFill>
              </a:rPr>
              <a:t>n</a:t>
            </a:r>
            <a:r>
              <a:rPr lang="en-US" dirty="0">
                <a:solidFill>
                  <a:srgbClr val="003399"/>
                </a:solidFill>
              </a:rPr>
              <a:t>=6 TAE Benchmark </a:t>
            </a:r>
            <a:r>
              <a:rPr lang="en-US" dirty="0" smtClean="0">
                <a:solidFill>
                  <a:srgbClr val="003399"/>
                </a:solidFill>
              </a:rPr>
              <a:t>Case]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endParaRPr lang="en-US" b="1" dirty="0" smtClean="0">
              <a:solidFill>
                <a:srgbClr val="003399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US" b="1" dirty="0">
              <a:solidFill>
                <a:srgbClr val="CC0000"/>
              </a:solidFill>
            </a:endParaRPr>
          </a:p>
          <a:p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Mirjam Schneller | EFTC | Lisboa | Oct. 6, 2015 | Page</a:t>
            </a:r>
            <a:endParaRPr lang="en-GB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308725"/>
            <a:ext cx="2133600" cy="365125"/>
          </a:xfrm>
        </p:spPr>
        <p:txBody>
          <a:bodyPr/>
          <a:lstStyle/>
          <a:p>
            <a:fld id="{6A6D9FA1-99C7-4910-8E32-B85D378B0060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143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116632"/>
            <a:ext cx="8784976" cy="457200"/>
          </a:xfrm>
        </p:spPr>
        <p:txBody>
          <a:bodyPr/>
          <a:lstStyle/>
          <a:p>
            <a:r>
              <a:rPr lang="en-US" sz="2800" kern="200" dirty="0"/>
              <a:t>5</a:t>
            </a:r>
            <a:r>
              <a:rPr lang="en-US" sz="2800" kern="200" dirty="0" smtClean="0"/>
              <a:t>.Conclusions: </a:t>
            </a:r>
            <a:r>
              <a:rPr lang="en-US" sz="2000" b="0" kern="200" dirty="0" smtClean="0"/>
              <a:t>domino-like EP Transport in “worst-case’ ITER ?</a:t>
            </a:r>
            <a:endParaRPr lang="de-DE" sz="2000" b="0" kern="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79512" y="764704"/>
                <a:ext cx="8856984" cy="547260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1600"/>
                  <a:t>No </a:t>
                </a:r>
                <a:r>
                  <a:rPr lang="en-US" sz="1600" smtClean="0"/>
                  <a:t>quantitative </a:t>
                </a:r>
                <a:r>
                  <a:rPr lang="en-US" sz="1600" dirty="0"/>
                  <a:t>prediction possible yet, due to the limitations of the model – this work aims to demonstrate possibility of a </a:t>
                </a:r>
                <a:r>
                  <a:rPr lang="en-US" sz="1600" b="1" dirty="0"/>
                  <a:t>domino-like</a:t>
                </a:r>
                <a:r>
                  <a:rPr lang="en-US" sz="1600" dirty="0"/>
                  <a:t> </a:t>
                </a:r>
                <a:r>
                  <a:rPr lang="en-US" sz="1600" dirty="0" smtClean="0"/>
                  <a:t>effect which has been observed in ASDEX Upgrade.</a:t>
                </a:r>
              </a:p>
              <a:p>
                <a:pPr marL="0" indent="0">
                  <a:buNone/>
                </a:pPr>
                <a:endParaRPr lang="en-US" sz="1600" dirty="0" smtClean="0"/>
              </a:p>
              <a:p>
                <a:r>
                  <a:rPr lang="en-US" sz="1600" dirty="0" smtClean="0"/>
                  <a:t>Above a relatively high EP density (</a:t>
                </a:r>
                <a:r>
                  <a:rPr lang="el-GR" sz="1600" dirty="0" smtClean="0"/>
                  <a:t>β</a:t>
                </a:r>
                <a:r>
                  <a:rPr lang="en-US" sz="1600" dirty="0" smtClean="0"/>
                  <a:t>), </a:t>
                </a:r>
                <a:r>
                  <a:rPr lang="en-US" sz="1600" b="1" dirty="0" smtClean="0"/>
                  <a:t>low-</a:t>
                </a:r>
                <a:r>
                  <a:rPr lang="en-US" sz="1600" b="1" i="1" dirty="0" smtClean="0"/>
                  <a:t>n</a:t>
                </a:r>
                <a:r>
                  <a:rPr lang="en-US" sz="1600" b="1" dirty="0" smtClean="0"/>
                  <a:t> branch is excited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60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/>
                          </a:rPr>
                          <m:t>𝑛</m:t>
                        </m:r>
                        <m:r>
                          <a:rPr lang="en-US" sz="1600" b="0" i="1" smtClean="0">
                            <a:latin typeface="Cambria Math"/>
                            <a:ea typeface="Cambria Math"/>
                          </a:rPr>
                          <m:t>∈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1600" i="1" smtClean="0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latin typeface="Cambria Math"/>
                                <a:ea typeface="Cambria Math"/>
                              </a:rPr>
                              <m:t>5,12</m:t>
                            </m:r>
                          </m:e>
                        </m:d>
                      </m:e>
                    </m:d>
                    <m:r>
                      <a:rPr lang="en-US" sz="1600" b="0" i="1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1600" dirty="0" smtClean="0"/>
                  <a:t>by EP redistribution of </a:t>
                </a:r>
                <a:r>
                  <a:rPr lang="en-US" sz="1600" dirty="0"/>
                  <a:t>higher-</a:t>
                </a:r>
                <a:r>
                  <a:rPr lang="en-US" sz="1600" i="1" dirty="0"/>
                  <a:t>n</a:t>
                </a:r>
                <a:r>
                  <a:rPr lang="en-US" sz="1600" dirty="0"/>
                  <a:t> branch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6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/>
                          </a:rPr>
                          <m:t>𝑛</m:t>
                        </m:r>
                        <m:r>
                          <a:rPr lang="en-US" sz="1600" i="1">
                            <a:latin typeface="Cambria Math"/>
                            <a:ea typeface="Cambria Math"/>
                          </a:rPr>
                          <m:t>∈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1600" i="1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latin typeface="Cambria Math"/>
                                <a:ea typeface="Cambria Math"/>
                              </a:rPr>
                              <m:t>12,30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1600" dirty="0"/>
                  <a:t> </a:t>
                </a:r>
                <a:r>
                  <a:rPr lang="en-US" sz="1600" dirty="0" smtClean="0"/>
                  <a:t>due to </a:t>
                </a:r>
                <a:r>
                  <a:rPr lang="en-US" sz="1600" b="1" dirty="0" smtClean="0"/>
                  <a:t>resonance overlap</a:t>
                </a:r>
                <a:r>
                  <a:rPr lang="de-DE" sz="1600" b="1" dirty="0" smtClean="0"/>
                  <a:t>  </a:t>
                </a:r>
              </a:p>
              <a:p>
                <a:pPr marL="0" indent="0">
                  <a:buNone/>
                </a:pPr>
                <a:r>
                  <a:rPr lang="de-DE" sz="1600" dirty="0" smtClean="0"/>
                  <a:t>           EP </a:t>
                </a:r>
                <a:r>
                  <a:rPr lang="en-US" sz="1600" dirty="0" smtClean="0"/>
                  <a:t>redistribution </a:t>
                </a:r>
                <a:r>
                  <a:rPr lang="de-DE" sz="1600" dirty="0" err="1" smtClean="0"/>
                  <a:t>radially</a:t>
                </a:r>
                <a:r>
                  <a:rPr lang="de-DE" sz="1600" dirty="0" smtClean="0"/>
                  <a:t> </a:t>
                </a:r>
                <a:r>
                  <a:rPr lang="de-DE" sz="1600" dirty="0" err="1" smtClean="0"/>
                  <a:t>far</a:t>
                </a:r>
                <a:r>
                  <a:rPr lang="de-DE" sz="1600" dirty="0" smtClean="0"/>
                  <a:t> outside (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/>
                      </a:rPr>
                      <m:t>𝑠</m:t>
                    </m:r>
                    <m:r>
                      <a:rPr lang="en-US" sz="1600" b="0" i="1" smtClean="0">
                        <a:latin typeface="Cambria Math"/>
                        <a:ea typeface="Cambria Math"/>
                      </a:rPr>
                      <m:t>≈0.8</m:t>
                    </m:r>
                  </m:oMath>
                </a14:m>
                <a:r>
                  <a:rPr lang="de-DE" sz="1600" dirty="0" smtClean="0"/>
                  <a:t>)</a:t>
                </a:r>
                <a:endParaRPr lang="en-US" sz="1600" dirty="0" smtClean="0"/>
              </a:p>
              <a:p>
                <a:r>
                  <a:rPr lang="en-US" sz="1600" dirty="0" smtClean="0"/>
                  <a:t>saturation amplitudes are much higher in </a:t>
                </a:r>
                <a:r>
                  <a:rPr lang="en-US" sz="1600" b="1" dirty="0" smtClean="0"/>
                  <a:t>multi mode</a:t>
                </a:r>
                <a:r>
                  <a:rPr lang="en-US" sz="1600" dirty="0" smtClean="0"/>
                  <a:t> case compared to single mode case (up to factor 10 for high-</a:t>
                </a:r>
                <a:r>
                  <a:rPr lang="en-US" sz="1600" i="1" dirty="0" smtClean="0"/>
                  <a:t>n</a:t>
                </a:r>
                <a:r>
                  <a:rPr lang="en-US" sz="1600" dirty="0" smtClean="0"/>
                  <a:t>, x60 for low-</a:t>
                </a:r>
                <a:r>
                  <a:rPr lang="en-US" sz="1600" i="1" dirty="0" smtClean="0"/>
                  <a:t>n</a:t>
                </a:r>
                <a:r>
                  <a:rPr lang="en-US" sz="1600" dirty="0" smtClean="0"/>
                  <a:t>) and show </a:t>
                </a:r>
                <a:r>
                  <a:rPr lang="en-US" sz="1600" b="1" dirty="0" smtClean="0"/>
                  <a:t>complex nonlinear </a:t>
                </a:r>
                <a:r>
                  <a:rPr lang="en-US" sz="1600" b="1" dirty="0"/>
                  <a:t>dynamics </a:t>
                </a:r>
                <a:r>
                  <a:rPr lang="en-US" sz="1600" dirty="0" smtClean="0"/>
                  <a:t>(time when diffusive </a:t>
                </a:r>
                <a:r>
                  <a:rPr lang="en-US" sz="1600" dirty="0"/>
                  <a:t>transport regime </a:t>
                </a:r>
                <a:r>
                  <a:rPr lang="en-US" sz="1600" dirty="0" smtClean="0"/>
                  <a:t>sets </a:t>
                </a:r>
                <a:r>
                  <a:rPr lang="en-US" sz="1600" dirty="0"/>
                  <a:t>in </a:t>
                </a:r>
                <a:r>
                  <a:rPr lang="en-US" sz="1600" dirty="0" smtClean="0"/>
                  <a:t>depends on phase space position (</a:t>
                </a:r>
                <a:r>
                  <a:rPr lang="en-US" sz="1600" i="1" dirty="0" err="1" smtClean="0"/>
                  <a:t>s</a:t>
                </a:r>
                <a:r>
                  <a:rPr lang="en-US" sz="1600" dirty="0" err="1" smtClean="0"/>
                  <a:t>,</a:t>
                </a:r>
                <a:r>
                  <a:rPr lang="en-US" sz="1600" i="1" dirty="0" err="1" smtClean="0"/>
                  <a:t>E</a:t>
                </a:r>
                <a:r>
                  <a:rPr lang="en-US" sz="1600" dirty="0" smtClean="0"/>
                  <a:t>)) </a:t>
                </a:r>
              </a:p>
              <a:p>
                <a:pPr marL="0" indent="0">
                  <a:buNone/>
                </a:pPr>
                <a:r>
                  <a:rPr lang="en-US" sz="1600" dirty="0"/>
                  <a:t> </a:t>
                </a:r>
                <a:r>
                  <a:rPr lang="en-US" sz="1600" dirty="0" smtClean="0"/>
                  <a:t>           local QL estimate can be too optimistic for “worst-cases”,</a:t>
                </a:r>
              </a:p>
              <a:p>
                <a:pPr marL="0" indent="0">
                  <a:buNone/>
                </a:pPr>
                <a:r>
                  <a:rPr lang="en-US" sz="1600" dirty="0" smtClean="0"/>
                  <a:t>              overshoot effect possible</a:t>
                </a:r>
              </a:p>
              <a:p>
                <a:r>
                  <a:rPr lang="en-US" sz="1600" dirty="0" smtClean="0"/>
                  <a:t>in  multi mode scenario, </a:t>
                </a:r>
                <a:r>
                  <a:rPr lang="en-US" sz="1600" b="1" dirty="0" err="1" smtClean="0"/>
                  <a:t>nonlin</a:t>
                </a:r>
                <a:r>
                  <a:rPr lang="en-US" sz="1600" b="1" dirty="0" smtClean="0"/>
                  <a:t>. dominant </a:t>
                </a:r>
                <a:r>
                  <a:rPr lang="en-US" sz="1600" dirty="0" smtClean="0"/>
                  <a:t>modes (</a:t>
                </a:r>
                <a:r>
                  <a:rPr lang="en-US" sz="1600" i="1" dirty="0" smtClean="0"/>
                  <a:t>n=</a:t>
                </a:r>
                <a:r>
                  <a:rPr lang="en-US" sz="1600" dirty="0" smtClean="0"/>
                  <a:t>12,21,30) are lin. sub-dominant </a:t>
                </a:r>
              </a:p>
              <a:p>
                <a:pPr marL="0" indent="0">
                  <a:buNone/>
                </a:pPr>
                <a:r>
                  <a:rPr lang="en-US" sz="1600" dirty="0" smtClean="0"/>
                  <a:t>           not sufficient to look at linear phase only, where </a:t>
                </a:r>
                <a:r>
                  <a:rPr lang="en-US" sz="1600" i="1" dirty="0" smtClean="0"/>
                  <a:t>n=</a:t>
                </a:r>
                <a:r>
                  <a:rPr lang="en-US" sz="1600" dirty="0" smtClean="0"/>
                  <a:t>30,26,29</a:t>
                </a:r>
                <a:r>
                  <a:rPr lang="en-US" sz="1600" i="1" dirty="0" smtClean="0"/>
                  <a:t> </a:t>
                </a:r>
                <a:r>
                  <a:rPr lang="en-US" sz="1600" dirty="0" smtClean="0"/>
                  <a:t>show highest ɣ</a:t>
                </a:r>
              </a:p>
              <a:p>
                <a:pPr marL="0" indent="0">
                  <a:buNone/>
                </a:pPr>
                <a:endParaRPr lang="en-US" sz="1600" dirty="0" smtClean="0"/>
              </a:p>
              <a:p>
                <a:pPr marL="0" indent="0">
                  <a:buNone/>
                </a:pPr>
                <a:r>
                  <a:rPr lang="en-US" sz="1600" dirty="0" smtClean="0"/>
                  <a:t>This behavior is based on </a:t>
                </a:r>
                <a:r>
                  <a:rPr lang="en-US" sz="1600" b="1" dirty="0" smtClean="0"/>
                  <a:t>nonlinear</a:t>
                </a:r>
                <a:r>
                  <a:rPr lang="en-US" sz="1600" dirty="0" smtClean="0"/>
                  <a:t> and </a:t>
                </a:r>
                <a:r>
                  <a:rPr lang="en-US" sz="1600" b="1" dirty="0" smtClean="0"/>
                  <a:t>global effects </a:t>
                </a:r>
                <a:r>
                  <a:rPr lang="en-US" sz="1600" dirty="0" smtClean="0"/>
                  <a:t>and may be prevented by</a:t>
                </a:r>
              </a:p>
              <a:p>
                <a:r>
                  <a:rPr lang="en-US" sz="1600" dirty="0" smtClean="0"/>
                  <a:t>different shear, </a:t>
                </a:r>
                <a:r>
                  <a:rPr lang="en-US" sz="1600" b="1" i="1" dirty="0" smtClean="0"/>
                  <a:t>q</a:t>
                </a:r>
                <a:r>
                  <a:rPr lang="en-US" sz="1600" dirty="0" smtClean="0"/>
                  <a:t> </a:t>
                </a:r>
                <a:r>
                  <a:rPr lang="en-US" sz="1600" b="1" dirty="0" smtClean="0"/>
                  <a:t>profile </a:t>
                </a:r>
                <a:r>
                  <a:rPr lang="en-US" sz="1600" dirty="0" err="1" smtClean="0"/>
                  <a:t>tayloring</a:t>
                </a:r>
                <a:r>
                  <a:rPr lang="en-US" sz="1600" dirty="0" smtClean="0"/>
                  <a:t> (avoid flat around 1</a:t>
                </a:r>
                <a:r>
                  <a:rPr lang="en-US" sz="1600" dirty="0"/>
                  <a:t>) </a:t>
                </a:r>
                <a:endParaRPr lang="en-US" sz="1600" dirty="0" smtClean="0"/>
              </a:p>
              <a:p>
                <a:pPr marL="0" indent="0">
                  <a:buNone/>
                </a:pPr>
                <a:r>
                  <a:rPr lang="en-US" sz="1600" dirty="0"/>
                  <a:t> </a:t>
                </a:r>
                <a:r>
                  <a:rPr lang="en-US" sz="1600" dirty="0" smtClean="0"/>
                  <a:t>         establishes </a:t>
                </a:r>
                <a:r>
                  <a:rPr lang="en-US" sz="1600" dirty="0"/>
                  <a:t>transport barrier </a:t>
                </a:r>
                <a:r>
                  <a:rPr lang="en-US" sz="1600" dirty="0" err="1" smtClean="0"/>
                  <a:t>betw</a:t>
                </a:r>
                <a:r>
                  <a:rPr lang="en-US" sz="1600" dirty="0" smtClean="0"/>
                  <a:t>. </a:t>
                </a:r>
                <a:r>
                  <a:rPr lang="en-US" sz="1600" dirty="0"/>
                  <a:t>core and </a:t>
                </a:r>
                <a:r>
                  <a:rPr lang="en-US" sz="1600" dirty="0" smtClean="0"/>
                  <a:t>edge by radially separating &amp; localizing TAEs </a:t>
                </a:r>
              </a:p>
              <a:p>
                <a:r>
                  <a:rPr lang="en-US" sz="1600" b="1" dirty="0" smtClean="0"/>
                  <a:t>density </a:t>
                </a:r>
                <a:r>
                  <a:rPr lang="el-GR" sz="1600" b="1" dirty="0" smtClean="0"/>
                  <a:t>ρ</a:t>
                </a:r>
                <a:r>
                  <a:rPr lang="en-US" sz="1600" b="1" dirty="0" smtClean="0"/>
                  <a:t> </a:t>
                </a:r>
                <a:r>
                  <a:rPr lang="en-US" sz="1600" dirty="0" smtClean="0"/>
                  <a:t>shaping (“box-like”)         increased damping for low-</a:t>
                </a:r>
                <a:r>
                  <a:rPr lang="en-US" sz="1600" i="1" dirty="0" smtClean="0"/>
                  <a:t>n</a:t>
                </a:r>
                <a:r>
                  <a:rPr lang="en-US" sz="1600" dirty="0" smtClean="0"/>
                  <a:t> TAE branch.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512" y="764704"/>
                <a:ext cx="8856984" cy="5472608"/>
              </a:xfrm>
              <a:blipFill rotWithShape="1">
                <a:blip r:embed="rId2"/>
                <a:stretch>
                  <a:fillRect l="-344" t="-33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Mirjam Schneller | EFTC | Lisboa | Oct. 6, 2015 | Page</a:t>
            </a:r>
            <a:endParaRPr lang="en-GB" dirty="0" smtClean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4294967295"/>
          </p:nvPr>
        </p:nvSpPr>
        <p:spPr>
          <a:xfrm>
            <a:off x="7010400" y="6308725"/>
            <a:ext cx="2133600" cy="365125"/>
          </a:xfrm>
        </p:spPr>
        <p:txBody>
          <a:bodyPr/>
          <a:lstStyle/>
          <a:p>
            <a:fld id="{6A6D9FA1-99C7-4910-8E32-B85D378B0060}" type="slidenum">
              <a:rPr lang="en-GB" smtClean="0"/>
              <a:pPr/>
              <a:t>39</a:t>
            </a:fld>
            <a:endParaRPr lang="en-GB" dirty="0"/>
          </a:p>
        </p:txBody>
      </p:sp>
      <p:sp>
        <p:nvSpPr>
          <p:cNvPr id="5" name="Shape 98"/>
          <p:cNvSpPr/>
          <p:nvPr/>
        </p:nvSpPr>
        <p:spPr>
          <a:xfrm>
            <a:off x="179512" y="764704"/>
            <a:ext cx="8712968" cy="5112568"/>
          </a:xfrm>
          <a:prstGeom prst="rect">
            <a:avLst/>
          </a:prstGeom>
          <a:ln w="38100">
            <a:solidFill>
              <a:srgbClr val="0048AA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lvl="0"/>
            <a:endParaRPr dirty="0">
              <a:latin typeface="Arial" panose="020B0604020202020204" pitchFamily="34" charset="0"/>
            </a:endParaRPr>
          </a:p>
        </p:txBody>
      </p:sp>
      <p:sp>
        <p:nvSpPr>
          <p:cNvPr id="6" name="Striped Right Arrow 5"/>
          <p:cNvSpPr/>
          <p:nvPr/>
        </p:nvSpPr>
        <p:spPr>
          <a:xfrm>
            <a:off x="467544" y="3573016"/>
            <a:ext cx="504056" cy="21602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ight Arrow 6"/>
          <p:cNvSpPr/>
          <p:nvPr/>
        </p:nvSpPr>
        <p:spPr>
          <a:xfrm>
            <a:off x="493566" y="2276872"/>
            <a:ext cx="288032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ight Arrow 7"/>
          <p:cNvSpPr/>
          <p:nvPr/>
        </p:nvSpPr>
        <p:spPr>
          <a:xfrm>
            <a:off x="493566" y="3333368"/>
            <a:ext cx="288032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ight Arrow 8"/>
          <p:cNvSpPr/>
          <p:nvPr/>
        </p:nvSpPr>
        <p:spPr>
          <a:xfrm>
            <a:off x="504132" y="4221088"/>
            <a:ext cx="288032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ight Arrow 9"/>
          <p:cNvSpPr/>
          <p:nvPr/>
        </p:nvSpPr>
        <p:spPr>
          <a:xfrm>
            <a:off x="3419872" y="5687537"/>
            <a:ext cx="288032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ight Arrow 10"/>
          <p:cNvSpPr/>
          <p:nvPr/>
        </p:nvSpPr>
        <p:spPr>
          <a:xfrm>
            <a:off x="473602" y="5399505"/>
            <a:ext cx="288032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083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6" y="116632"/>
            <a:ext cx="8604448" cy="457200"/>
          </a:xfrm>
        </p:spPr>
        <p:txBody>
          <a:bodyPr/>
          <a:lstStyle/>
          <a:p>
            <a:r>
              <a:rPr lang="en-US" sz="2800" dirty="0" smtClean="0"/>
              <a:t>5.Outlook: </a:t>
            </a:r>
            <a:r>
              <a:rPr lang="en-US" sz="2000" b="0" dirty="0" smtClean="0"/>
              <a:t>Theoretical Understanding &amp; Physical Consequences</a:t>
            </a:r>
            <a:endParaRPr lang="de-DE" sz="2000" b="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764704"/>
            <a:ext cx="3960440" cy="3871769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Mirjam Schneller | EFTC | Lisboa | Oct. 6, 2015 | Page</a:t>
            </a:r>
            <a:endParaRPr lang="en-GB" dirty="0" smtClean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294967295"/>
          </p:nvPr>
        </p:nvSpPr>
        <p:spPr>
          <a:xfrm>
            <a:off x="7010400" y="6308725"/>
            <a:ext cx="2133600" cy="365125"/>
          </a:xfrm>
        </p:spPr>
        <p:txBody>
          <a:bodyPr/>
          <a:lstStyle/>
          <a:p>
            <a:fld id="{6A6D9FA1-99C7-4910-8E32-B85D378B0060}" type="slidenum">
              <a:rPr lang="en-GB" smtClean="0"/>
              <a:pPr/>
              <a:t>40</a:t>
            </a:fld>
            <a:endParaRPr lang="en-GB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3168352" cy="320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427984" y="5532115"/>
            <a:ext cx="4608512" cy="70519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/>
              <a:t>Investigate EP losses caused by redistribution meeting field ripples, islands, … using the ASCOT [Hirvijoki’14] code. </a:t>
            </a:r>
            <a:endParaRPr lang="de-DE" sz="1400" dirty="0"/>
          </a:p>
        </p:txBody>
      </p:sp>
      <p:sp>
        <p:nvSpPr>
          <p:cNvPr id="7" name="Rectangle 6"/>
          <p:cNvSpPr/>
          <p:nvPr/>
        </p:nvSpPr>
        <p:spPr>
          <a:xfrm>
            <a:off x="1043608" y="2924944"/>
            <a:ext cx="135165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color: initial </a:t>
            </a:r>
            <a:r>
              <a:rPr lang="en-US" dirty="0" smtClean="0">
                <a:solidFill>
                  <a:schemeClr val="bg1"/>
                </a:solidFill>
              </a:rPr>
              <a:t>P</a:t>
            </a:r>
            <a:r>
              <a:rPr lang="el-GR" baseline="-25000" dirty="0" smtClean="0">
                <a:solidFill>
                  <a:schemeClr val="bg1"/>
                </a:solidFill>
              </a:rPr>
              <a:t>ζ</a:t>
            </a:r>
            <a:endParaRPr lang="de-DE" baseline="-25000" dirty="0">
              <a:solidFill>
                <a:schemeClr val="bg1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51520" y="4952201"/>
            <a:ext cx="3896816" cy="93610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/>
              <a:t>Investigate particle transport (when resonant, diffusive?) and dynamics in phase space with HAMILTONIAN MAPPING TECHNIQUE [Briguglio’14]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323528" y="4263479"/>
            <a:ext cx="3816424" cy="461665"/>
          </a:xfrm>
          <a:prstGeom prst="rect">
            <a:avLst/>
          </a:prstGeom>
          <a:solidFill>
            <a:srgbClr val="E3E3E3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Example of phase space dynamics (wave-particle trapping) from ITPA n=6 TAE nonlinear benchmark</a:t>
            </a:r>
            <a:endParaRPr lang="en-US" sz="1200" dirty="0" smtClean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16016" y="4869160"/>
            <a:ext cx="4104456" cy="461665"/>
          </a:xfrm>
          <a:prstGeom prst="rect">
            <a:avLst/>
          </a:prstGeom>
          <a:solidFill>
            <a:srgbClr val="E3E3E3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HAGIS simulated s</a:t>
            </a:r>
            <a:r>
              <a:rPr lang="en-US" sz="1200" dirty="0" smtClean="0">
                <a:solidFill>
                  <a:schemeClr val="tx1"/>
                </a:solidFill>
              </a:rPr>
              <a:t>um of all amplitudes </a:t>
            </a:r>
            <a:r>
              <a:rPr lang="el-GR" sz="1200" dirty="0" smtClean="0">
                <a:solidFill>
                  <a:schemeClr val="tx1"/>
                </a:solidFill>
              </a:rPr>
              <a:t>δ</a:t>
            </a:r>
            <a:r>
              <a:rPr lang="en-US" sz="1200" dirty="0" smtClean="0">
                <a:solidFill>
                  <a:schemeClr val="tx1"/>
                </a:solidFill>
              </a:rPr>
              <a:t>B</a:t>
            </a:r>
            <a:r>
              <a:rPr lang="en-US" sz="1200" baseline="-25000" dirty="0" smtClean="0">
                <a:solidFill>
                  <a:schemeClr val="tx1"/>
                </a:solidFill>
              </a:rPr>
              <a:t>r</a:t>
            </a:r>
            <a:r>
              <a:rPr lang="en-US" sz="1200" dirty="0" smtClean="0">
                <a:solidFill>
                  <a:schemeClr val="tx1"/>
                </a:solidFill>
              </a:rPr>
              <a:t>/</a:t>
            </a:r>
            <a:r>
              <a:rPr lang="en-US" sz="1200" dirty="0" smtClean="0"/>
              <a:t>B (color) and </a:t>
            </a:r>
            <a:r>
              <a:rPr lang="en-US" sz="1200" dirty="0" smtClean="0">
                <a:solidFill>
                  <a:schemeClr val="tx1"/>
                </a:solidFill>
              </a:rPr>
              <a:t>loss information (dots) from ASCOT (only by field ripple)</a:t>
            </a:r>
          </a:p>
        </p:txBody>
      </p:sp>
    </p:spTree>
    <p:extLst>
      <p:ext uri="{BB962C8B-B14F-4D97-AF65-F5344CB8AC3E}">
        <p14:creationId xmlns:p14="http://schemas.microsoft.com/office/powerpoint/2010/main" val="80201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Mirjam Schneller | EFTC | Lisboa | Oct. 6, 2015 | Page</a:t>
            </a:r>
            <a:endParaRPr lang="en-GB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010400" y="6308725"/>
            <a:ext cx="2133600" cy="365125"/>
          </a:xfrm>
        </p:spPr>
        <p:txBody>
          <a:bodyPr/>
          <a:lstStyle/>
          <a:p>
            <a:fld id="{6A6D9FA1-99C7-4910-8E32-B85D378B0060}" type="slidenum">
              <a:rPr lang="en-GB" smtClean="0"/>
              <a:pPr/>
              <a:t>41</a:t>
            </a:fld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611560" y="2924944"/>
            <a:ext cx="8496944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400" b="1" dirty="0">
                <a:solidFill>
                  <a:srgbClr val="003399"/>
                </a:solidFill>
              </a:rPr>
              <a:t>6</a:t>
            </a:r>
            <a:r>
              <a:rPr lang="en-US" sz="2400" b="1" dirty="0" smtClean="0">
                <a:solidFill>
                  <a:srgbClr val="003399"/>
                </a:solidFill>
              </a:rPr>
              <a:t>. Study of Saturation Mechanisms with the ITPA </a:t>
            </a:r>
            <a:r>
              <a:rPr lang="en-US" sz="2400" b="1" i="1" dirty="0" smtClean="0">
                <a:solidFill>
                  <a:srgbClr val="003399"/>
                </a:solidFill>
              </a:rPr>
              <a:t>n</a:t>
            </a:r>
            <a:r>
              <a:rPr lang="en-US" sz="2400" b="1" dirty="0" smtClean="0">
                <a:solidFill>
                  <a:srgbClr val="003399"/>
                </a:solidFill>
              </a:rPr>
              <a:t>=6 TAE Benchmark Case</a:t>
            </a:r>
          </a:p>
          <a:p>
            <a:pPr>
              <a:spcBef>
                <a:spcPts val="1200"/>
              </a:spcBef>
            </a:pPr>
            <a:r>
              <a:rPr lang="en-US" sz="2400" b="1" dirty="0" smtClean="0">
                <a:solidFill>
                  <a:srgbClr val="003399"/>
                </a:solidFill>
              </a:rPr>
              <a:t>    </a:t>
            </a:r>
            <a:r>
              <a:rPr lang="en-US" sz="2400" dirty="0" smtClean="0">
                <a:solidFill>
                  <a:srgbClr val="003399"/>
                </a:solidFill>
              </a:rPr>
              <a:t>1. Setup and Linear Benchmark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solidFill>
                  <a:srgbClr val="003399"/>
                </a:solidFill>
              </a:rPr>
              <a:t> </a:t>
            </a:r>
            <a:r>
              <a:rPr lang="en-US" sz="2400" dirty="0" smtClean="0">
                <a:solidFill>
                  <a:srgbClr val="003399"/>
                </a:solidFill>
              </a:rPr>
              <a:t>   2. Review of Saturation Mechanisms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solidFill>
                  <a:srgbClr val="003399"/>
                </a:solidFill>
              </a:rPr>
              <a:t> </a:t>
            </a:r>
            <a:r>
              <a:rPr lang="en-US" sz="2400" dirty="0" smtClean="0">
                <a:solidFill>
                  <a:srgbClr val="003399"/>
                </a:solidFill>
              </a:rPr>
              <a:t>   3. Nonlinear Benchmark using the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solidFill>
                  <a:srgbClr val="003399"/>
                </a:solidFill>
              </a:rPr>
              <a:t> </a:t>
            </a:r>
            <a:r>
              <a:rPr lang="en-US" sz="2400" dirty="0" smtClean="0">
                <a:solidFill>
                  <a:srgbClr val="003399"/>
                </a:solidFill>
              </a:rPr>
              <a:t>       </a:t>
            </a:r>
            <a:r>
              <a:rPr lang="en-US" sz="2400" dirty="0" smtClean="0">
                <a:solidFill>
                  <a:srgbClr val="003399"/>
                </a:solidFill>
              </a:rPr>
              <a:t>Hamiltonian </a:t>
            </a:r>
            <a:r>
              <a:rPr lang="en-US" sz="2400" dirty="0" smtClean="0">
                <a:solidFill>
                  <a:srgbClr val="003399"/>
                </a:solidFill>
              </a:rPr>
              <a:t>Mapping </a:t>
            </a:r>
            <a:r>
              <a:rPr lang="en-US" sz="2400" dirty="0" smtClean="0">
                <a:solidFill>
                  <a:srgbClr val="003399"/>
                </a:solidFill>
              </a:rPr>
              <a:t>Technique</a:t>
            </a:r>
            <a:endParaRPr lang="en-US" sz="2400" dirty="0">
              <a:solidFill>
                <a:srgbClr val="003399"/>
              </a:solidFill>
            </a:endParaRPr>
          </a:p>
          <a:p>
            <a:pPr>
              <a:spcBef>
                <a:spcPts val="1200"/>
              </a:spcBef>
            </a:pPr>
            <a:r>
              <a:rPr lang="en-US" sz="2400" dirty="0" smtClean="0">
                <a:solidFill>
                  <a:srgbClr val="003399"/>
                </a:solidFill>
              </a:rPr>
              <a:t> </a:t>
            </a:r>
            <a:r>
              <a:rPr lang="en-US" sz="2400" dirty="0" smtClean="0">
                <a:solidFill>
                  <a:srgbClr val="003399"/>
                </a:solidFill>
              </a:rPr>
              <a:t>   4. Conclusions &amp; Outlook II</a:t>
            </a:r>
          </a:p>
        </p:txBody>
      </p:sp>
    </p:spTree>
    <p:extLst>
      <p:ext uri="{BB962C8B-B14F-4D97-AF65-F5344CB8AC3E}">
        <p14:creationId xmlns:p14="http://schemas.microsoft.com/office/powerpoint/2010/main" val="158306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93"/>
          <p:cNvSpPr/>
          <p:nvPr/>
        </p:nvSpPr>
        <p:spPr>
          <a:xfrm>
            <a:off x="223376" y="908720"/>
            <a:ext cx="4780672" cy="2039164"/>
          </a:xfrm>
          <a:prstGeom prst="rect">
            <a:avLst/>
          </a:prstGeom>
          <a:solidFill>
            <a:srgbClr val="E3E3E3"/>
          </a:solidFill>
          <a:ln w="25400">
            <a:solidFill>
              <a:srgbClr val="E3E3E3"/>
            </a:solidFill>
          </a:ln>
          <a:effectLst>
            <a:outerShdw blurRad="190500" rotWithShape="0">
              <a:srgbClr val="000000">
                <a:alpha val="70000"/>
              </a:srgbClr>
            </a:outerShdw>
          </a:effectLst>
        </p:spPr>
        <p:txBody>
          <a:bodyPr lIns="0" tIns="0" rIns="0" bIns="0" anchor="ctr"/>
          <a:lstStyle/>
          <a:p>
            <a:pPr lvl="0"/>
            <a:endParaRPr lang="de-DE" sz="2400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320" y="76200"/>
            <a:ext cx="7980088" cy="457200"/>
          </a:xfrm>
        </p:spPr>
        <p:txBody>
          <a:bodyPr/>
          <a:lstStyle/>
          <a:p>
            <a:r>
              <a:rPr lang="en-US" sz="2800" dirty="0" smtClean="0"/>
              <a:t>6.1 </a:t>
            </a:r>
            <a:r>
              <a:rPr lang="en-US" sz="2800" dirty="0" smtClean="0"/>
              <a:t>ITPA </a:t>
            </a:r>
            <a:r>
              <a:rPr lang="en-US" sz="2800" i="1" dirty="0" smtClean="0"/>
              <a:t>n </a:t>
            </a:r>
            <a:r>
              <a:rPr lang="en-US" sz="2800" dirty="0" smtClean="0"/>
              <a:t>= 6 TAE benchmark: setup &amp; linear</a:t>
            </a:r>
            <a:endParaRPr lang="de-DE" sz="280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Mirjam Schneller | EFTC | Lisboa | Oct. 6, 2015 | Page</a:t>
            </a:r>
            <a:endParaRPr lang="en-GB" dirty="0" smtClean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294967295"/>
          </p:nvPr>
        </p:nvSpPr>
        <p:spPr>
          <a:xfrm>
            <a:off x="7010400" y="6308725"/>
            <a:ext cx="2133600" cy="365125"/>
          </a:xfrm>
        </p:spPr>
        <p:txBody>
          <a:bodyPr/>
          <a:lstStyle/>
          <a:p>
            <a:fld id="{6A6D9FA1-99C7-4910-8E32-B85D378B0060}" type="slidenum">
              <a:rPr lang="en-GB" smtClean="0"/>
              <a:pPr/>
              <a:t>42</a:t>
            </a:fld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64320" y="934849"/>
            <a:ext cx="4883744" cy="1815882"/>
          </a:xfrm>
          <a:prstGeom prst="rect">
            <a:avLst/>
          </a:prstGeom>
          <a:noFill/>
          <a:ln w="25400">
            <a:noFill/>
          </a:ln>
        </p:spPr>
        <p:txBody>
          <a:bodyPr wrap="square">
            <a:spAutoFit/>
          </a:bodyPr>
          <a:lstStyle/>
          <a:p>
            <a:r>
              <a:rPr lang="en-US" sz="1600" dirty="0" smtClean="0"/>
              <a:t>The ITPA </a:t>
            </a:r>
            <a:r>
              <a:rPr lang="en-US" sz="1600" i="1" dirty="0" smtClean="0"/>
              <a:t>n</a:t>
            </a:r>
            <a:r>
              <a:rPr lang="en-US" sz="1600" dirty="0" smtClean="0"/>
              <a:t>=6 TAE benchmark [</a:t>
            </a:r>
            <a:r>
              <a:rPr lang="en-US" sz="1400" dirty="0" smtClean="0"/>
              <a:t>Mishchenko’09</a:t>
            </a:r>
            <a:r>
              <a:rPr lang="en-US" sz="1600" dirty="0" smtClean="0"/>
              <a:t>]: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large aspect ratio (</a:t>
            </a:r>
            <a:r>
              <a:rPr lang="en-US" sz="1600" i="1" dirty="0" smtClean="0"/>
              <a:t>A</a:t>
            </a:r>
            <a:r>
              <a:rPr lang="en-US" sz="1600" dirty="0" smtClean="0"/>
              <a:t>=10, </a:t>
            </a:r>
            <a:r>
              <a:rPr lang="en-US" sz="1600" i="1" dirty="0" smtClean="0"/>
              <a:t>R</a:t>
            </a:r>
            <a:r>
              <a:rPr lang="en-US" sz="1600" dirty="0" smtClean="0"/>
              <a:t>=10) geometry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 smtClean="0"/>
              <a:t>q</a:t>
            </a:r>
            <a:r>
              <a:rPr lang="en-US" sz="1600" dirty="0" smtClean="0"/>
              <a:t>(</a:t>
            </a:r>
            <a:r>
              <a:rPr lang="en-US" sz="1600" i="1" dirty="0" smtClean="0"/>
              <a:t>r</a:t>
            </a:r>
            <a:r>
              <a:rPr lang="en-US" sz="1600" dirty="0" smtClean="0"/>
              <a:t>)=1.71 + 0.16 (</a:t>
            </a:r>
            <a:r>
              <a:rPr lang="en-US" sz="1600" i="1" dirty="0" smtClean="0"/>
              <a:t>r</a:t>
            </a:r>
            <a:r>
              <a:rPr lang="en-US" sz="1600" dirty="0" smtClean="0"/>
              <a:t>/</a:t>
            </a:r>
            <a:r>
              <a:rPr lang="en-US" sz="1600" i="1" dirty="0" smtClean="0"/>
              <a:t>a</a:t>
            </a:r>
            <a:r>
              <a:rPr lang="en-US" sz="1600" dirty="0" smtClean="0"/>
              <a:t>)</a:t>
            </a:r>
            <a:r>
              <a:rPr lang="en-US" sz="1600" baseline="30000" dirty="0" smtClean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 err="1" smtClean="0"/>
              <a:t>B</a:t>
            </a:r>
            <a:r>
              <a:rPr lang="en-US" sz="1600" baseline="-25000" dirty="0" err="1" smtClean="0"/>
              <a:t>mag</a:t>
            </a:r>
            <a:r>
              <a:rPr lang="en-US" sz="1600" dirty="0" smtClean="0"/>
              <a:t>=3 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H bulk plasma: </a:t>
            </a:r>
            <a:r>
              <a:rPr lang="en-US" sz="1600" i="1" dirty="0" smtClean="0"/>
              <a:t>n</a:t>
            </a:r>
            <a:r>
              <a:rPr lang="en-US" sz="1600" baseline="-25000" dirty="0" smtClean="0"/>
              <a:t>e</a:t>
            </a:r>
            <a:r>
              <a:rPr lang="en-US" sz="1600" dirty="0" smtClean="0"/>
              <a:t>=</a:t>
            </a:r>
            <a:r>
              <a:rPr lang="en-US" sz="1600" i="1" dirty="0" err="1" smtClean="0"/>
              <a:t>n</a:t>
            </a:r>
            <a:r>
              <a:rPr lang="en-US" sz="1600" baseline="-25000" dirty="0" err="1" smtClean="0"/>
              <a:t>i</a:t>
            </a:r>
            <a:r>
              <a:rPr lang="en-US" sz="1600" dirty="0" smtClean="0"/>
              <a:t>=2.0 ·10</a:t>
            </a:r>
            <a:r>
              <a:rPr lang="en-US" sz="1600" baseline="30000" dirty="0" smtClean="0"/>
              <a:t>16</a:t>
            </a:r>
            <a:r>
              <a:rPr lang="en-US" sz="1600" dirty="0" smtClean="0"/>
              <a:t> m</a:t>
            </a:r>
            <a:r>
              <a:rPr lang="en-US" sz="1600" baseline="30000" dirty="0" smtClean="0"/>
              <a:t>-3</a:t>
            </a:r>
            <a:r>
              <a:rPr lang="en-US" sz="1600" dirty="0" smtClean="0"/>
              <a:t>,</a:t>
            </a:r>
            <a:r>
              <a:rPr lang="en-US" sz="1600" i="1" dirty="0" smtClean="0"/>
              <a:t>T</a:t>
            </a:r>
            <a:r>
              <a:rPr lang="en-US" sz="1600" baseline="-25000" dirty="0" smtClean="0"/>
              <a:t>e</a:t>
            </a:r>
            <a:r>
              <a:rPr lang="en-US" sz="1600" dirty="0" smtClean="0"/>
              <a:t>=</a:t>
            </a:r>
            <a:r>
              <a:rPr lang="en-US" sz="1600" i="1" dirty="0" err="1" smtClean="0"/>
              <a:t>T</a:t>
            </a:r>
            <a:r>
              <a:rPr lang="en-US" sz="1600" baseline="-25000" dirty="0" err="1" smtClean="0"/>
              <a:t>i</a:t>
            </a:r>
            <a:r>
              <a:rPr lang="en-US" sz="1600" dirty="0" smtClean="0"/>
              <a:t>=1keV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D as EPs, </a:t>
            </a:r>
            <a:r>
              <a:rPr lang="en-US" sz="1600" dirty="0" err="1" smtClean="0"/>
              <a:t>Maxwellian</a:t>
            </a:r>
            <a:r>
              <a:rPr lang="en-US" sz="1600" dirty="0" smtClean="0"/>
              <a:t>, </a:t>
            </a:r>
            <a:r>
              <a:rPr lang="en-US" sz="1600" i="1" dirty="0" smtClean="0"/>
              <a:t>n</a:t>
            </a:r>
            <a:r>
              <a:rPr lang="en-US" sz="1600" dirty="0" smtClean="0"/>
              <a:t>(</a:t>
            </a:r>
            <a:r>
              <a:rPr lang="en-US" sz="1600" i="1" dirty="0" smtClean="0"/>
              <a:t>s</a:t>
            </a:r>
            <a:r>
              <a:rPr lang="en-US" sz="1600" dirty="0" smtClean="0"/>
              <a:t>) </a:t>
            </a:r>
            <a:r>
              <a:rPr lang="el-GR" sz="1600" dirty="0" smtClean="0"/>
              <a:t>α</a:t>
            </a:r>
            <a:r>
              <a:rPr lang="en-US" sz="1600" dirty="0" smtClean="0"/>
              <a:t> </a:t>
            </a:r>
            <a:r>
              <a:rPr lang="en-US" sz="1600" dirty="0" err="1" smtClean="0"/>
              <a:t>exp</a:t>
            </a:r>
            <a:r>
              <a:rPr lang="en-US" sz="1600" dirty="0" smtClean="0"/>
              <a:t>{-</a:t>
            </a:r>
            <a:r>
              <a:rPr lang="en-US" sz="1600" dirty="0" err="1" smtClean="0"/>
              <a:t>tanh</a:t>
            </a:r>
            <a:r>
              <a:rPr lang="en-US" sz="1600" dirty="0" smtClean="0"/>
              <a:t>{(</a:t>
            </a:r>
            <a:r>
              <a:rPr lang="en-US" sz="1600" i="1" dirty="0" smtClean="0"/>
              <a:t>s</a:t>
            </a:r>
            <a:r>
              <a:rPr lang="en-US" sz="1600" dirty="0" smtClean="0"/>
              <a:t>)}}</a:t>
            </a:r>
          </a:p>
          <a:p>
            <a:r>
              <a:rPr lang="en-US" sz="1600" dirty="0" smtClean="0"/>
              <a:t>Variation in </a:t>
            </a:r>
            <a:r>
              <a:rPr lang="en-US" sz="1600" i="1" dirty="0" smtClean="0"/>
              <a:t>T</a:t>
            </a:r>
            <a:r>
              <a:rPr lang="en-US" sz="1600" baseline="-25000" dirty="0" smtClean="0"/>
              <a:t>EP</a:t>
            </a:r>
            <a:r>
              <a:rPr lang="en-US" sz="1600" dirty="0" smtClean="0"/>
              <a:t> ;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51521" y="3215878"/>
            <a:ext cx="3600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u="sng" dirty="0" smtClean="0"/>
              <a:t>Long-term goals:</a:t>
            </a:r>
          </a:p>
          <a:p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compare with HMGC </a:t>
            </a:r>
          </a:p>
          <a:p>
            <a:r>
              <a:rPr lang="en-US" sz="1600" dirty="0"/>
              <a:t>  </a:t>
            </a:r>
            <a:r>
              <a:rPr lang="en-US" sz="1600" dirty="0" smtClean="0"/>
              <a:t>   → study importance of mode 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structure evolution</a:t>
            </a:r>
          </a:p>
          <a:p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implement and get familiar with </a:t>
            </a:r>
            <a:r>
              <a:rPr lang="en-US" sz="1600" dirty="0" err="1" smtClean="0"/>
              <a:t>Hamiltionian</a:t>
            </a:r>
            <a:r>
              <a:rPr lang="en-US" sz="1600" dirty="0" smtClean="0"/>
              <a:t> Mapping Technique (HMT) [</a:t>
            </a:r>
            <a:r>
              <a:rPr lang="en-US" sz="1400" dirty="0" smtClean="0"/>
              <a:t>Briguglio’14</a:t>
            </a:r>
            <a:r>
              <a:rPr lang="en-US" sz="1600" dirty="0" smtClean="0"/>
              <a:t>] to apply it to ITER single mode cases</a:t>
            </a:r>
            <a:endParaRPr lang="de-DE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636912"/>
            <a:ext cx="5112568" cy="41687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836964"/>
            <a:ext cx="3687553" cy="211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65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8424936" cy="457200"/>
          </a:xfrm>
        </p:spPr>
        <p:txBody>
          <a:bodyPr/>
          <a:lstStyle/>
          <a:p>
            <a:r>
              <a:rPr lang="en-US" sz="2800" dirty="0" smtClean="0"/>
              <a:t>6.2 </a:t>
            </a:r>
            <a:r>
              <a:rPr lang="en-US" sz="2800" b="0" dirty="0" smtClean="0"/>
              <a:t>Energetic Particle – </a:t>
            </a:r>
            <a:r>
              <a:rPr lang="en-US" sz="2800" b="0" dirty="0" err="1" smtClean="0"/>
              <a:t>Alfvénic</a:t>
            </a:r>
            <a:r>
              <a:rPr lang="en-US" sz="2800" b="0" dirty="0" smtClean="0"/>
              <a:t> Wave Interaction</a:t>
            </a:r>
            <a:endParaRPr lang="de-DE" sz="2800" b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9"/>
              <p:cNvSpPr>
                <a:spLocks noGrp="1"/>
              </p:cNvSpPr>
              <p:nvPr>
                <p:ph idx="1"/>
              </p:nvPr>
            </p:nvSpPr>
            <p:spPr>
              <a:xfrm>
                <a:off x="611560" y="2276872"/>
                <a:ext cx="8229600" cy="180020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de-DE" dirty="0" smtClean="0"/>
                  <a:t>Energy </a:t>
                </a:r>
                <a:r>
                  <a:rPr lang="de-DE" dirty="0" err="1" smtClean="0"/>
                  <a:t>exchange</a:t>
                </a:r>
                <a:r>
                  <a:rPr lang="de-DE" dirty="0" smtClean="0"/>
                  <a:t>  </a:t>
                </a:r>
                <a14:m>
                  <m:oMath xmlns:m="http://schemas.openxmlformats.org/officeDocument/2006/math">
                    <m:r>
                      <a:rPr lang="el-GR" sz="4000" i="1" smtClean="0">
                        <a:latin typeface="Cambria Math"/>
                        <a:ea typeface="Cambria Math"/>
                      </a:rPr>
                      <m:t>𝛿</m:t>
                    </m:r>
                    <m:r>
                      <a:rPr lang="en-US" sz="4000" b="0" i="1" smtClean="0">
                        <a:latin typeface="Cambria Math"/>
                        <a:ea typeface="Cambria Math"/>
                      </a:rPr>
                      <m:t>𝐸</m:t>
                    </m:r>
                    <m:r>
                      <a:rPr lang="en-US" sz="4000" b="0" i="1" smtClean="0">
                        <a:latin typeface="Cambria Math"/>
                        <a:ea typeface="Cambria Math"/>
                      </a:rPr>
                      <m:t> ∝ </m:t>
                    </m:r>
                    <m:f>
                      <m:fPr>
                        <m:ctrlPr>
                          <a:rPr lang="de-DE" sz="40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de-DE" sz="4000" i="1" smtClean="0">
                            <a:latin typeface="Cambria Math"/>
                            <a:ea typeface="Cambria Math"/>
                          </a:rPr>
                          <m:t>𝛻</m:t>
                        </m:r>
                        <m:r>
                          <a:rPr lang="en-US" sz="4000" b="0" i="1" smtClean="0">
                            <a:latin typeface="Cambria Math"/>
                            <a:ea typeface="Cambria Math"/>
                          </a:rPr>
                          <m:t>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4000" b="0" i="1" smtClean="0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de-DE" sz="4000" i="1">
                                    <a:latin typeface="Cambria Math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de-DE" sz="4000" i="1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4000" i="1">
                                        <a:latin typeface="Cambria Math"/>
                                      </a:rPr>
                                      <m:t>𝜕</m:t>
                                    </m:r>
                                    <m:r>
                                      <a:rPr lang="en-US" sz="4000" i="1">
                                        <a:latin typeface="Cambria Math"/>
                                      </a:rPr>
                                      <m:t>𝑓</m:t>
                                    </m:r>
                                  </m:num>
                                  <m:den>
                                    <m:r>
                                      <a:rPr lang="de-DE" sz="4000" i="1">
                                        <a:latin typeface="Cambria Math"/>
                                      </a:rPr>
                                      <m:t>𝜕</m:t>
                                    </m:r>
                                    <m:r>
                                      <a:rPr lang="en-US" sz="4000" i="1">
                                        <a:latin typeface="Cambria Math"/>
                                      </a:rPr>
                                      <m:t>𝐸</m:t>
                                    </m:r>
                                  </m:den>
                                </m:f>
                                <m:r>
                                  <a:rPr lang="en-US" sz="4000" b="0" i="1" smtClean="0">
                                    <a:latin typeface="Cambria Math"/>
                                  </a:rPr>
                                  <m:t>  </m:t>
                                </m:r>
                                <m:r>
                                  <a:rPr lang="en-US" sz="4000" i="1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US" sz="4000" b="0" i="1" smtClean="0">
                                    <a:latin typeface="Cambria Math"/>
                                  </a:rPr>
                                  <m:t>  </m:t>
                                </m:r>
                                <m:f>
                                  <m:fPr>
                                    <m:ctrlPr>
                                      <a:rPr lang="en-US" sz="4000" i="1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000" i="1">
                                        <a:latin typeface="Cambria Math"/>
                                      </a:rPr>
                                      <m:t>𝜕</m:t>
                                    </m:r>
                                    <m:r>
                                      <a:rPr lang="en-US" sz="4000" i="1">
                                        <a:latin typeface="Cambria Math"/>
                                      </a:rPr>
                                      <m:t>𝑓</m:t>
                                    </m:r>
                                  </m:num>
                                  <m:den>
                                    <m:r>
                                      <a:rPr lang="en-US" sz="4000" i="1">
                                        <a:latin typeface="Cambria Math"/>
                                      </a:rPr>
                                      <m:t>𝜕</m:t>
                                    </m:r>
                                    <m:r>
                                      <a:rPr lang="en-US" sz="4000" i="1">
                                        <a:latin typeface="Cambria Math"/>
                                      </a:rPr>
                                      <m:t>𝑃</m:t>
                                    </m:r>
                                    <m:r>
                                      <a:rPr lang="en-US" sz="4000" i="1" baseline="-25000">
                                        <a:latin typeface="Cambria Math"/>
                                        <a:ea typeface="Cambria Math"/>
                                      </a:rPr>
                                      <m:t>𝜁</m:t>
                                    </m:r>
                                  </m:den>
                                </m:f>
                              </m:e>
                            </m:d>
                            <m:r>
                              <a:rPr lang="en-US" sz="4000" i="1">
                                <a:latin typeface="Cambria Math"/>
                              </a:rPr>
                              <m:t> </m:t>
                            </m:r>
                            <m:r>
                              <a:rPr lang="en-US" sz="4000" i="1">
                                <a:latin typeface="Cambria Math"/>
                                <a:ea typeface="Cambria Math"/>
                              </a:rPr>
                              <m:t>∙</m:t>
                            </m:r>
                            <m:r>
                              <a:rPr lang="en-US" sz="4000" i="1">
                                <a:latin typeface="Cambria Math"/>
                              </a:rPr>
                              <m:t> </m:t>
                            </m:r>
                            <m:r>
                              <a:rPr lang="en-US" sz="4000" b="0" i="1" smtClean="0">
                                <a:latin typeface="Cambria Math"/>
                              </a:rPr>
                              <m:t> </m:t>
                            </m:r>
                            <m:r>
                              <a:rPr lang="de-DE" sz="4000" i="1">
                                <a:latin typeface="Cambria Math"/>
                                <a:ea typeface="Cambria Math"/>
                              </a:rPr>
                              <m:t>𝜙</m:t>
                            </m:r>
                            <m:r>
                              <a:rPr lang="en-US" sz="4000" b="0" i="1" smtClean="0">
                                <a:latin typeface="Cambria Math"/>
                                <a:ea typeface="Cambria Math"/>
                              </a:rPr>
                              <m:t> </m:t>
                            </m:r>
                          </m:e>
                        </m:d>
                      </m:num>
                      <m:den>
                        <m:r>
                          <a:rPr lang="de-DE" sz="4000" i="1" smtClean="0">
                            <a:latin typeface="Cambria Math"/>
                            <a:ea typeface="Cambria Math"/>
                          </a:rPr>
                          <m:t>𝜔</m:t>
                        </m:r>
                        <m:r>
                          <a:rPr lang="en-US" sz="4000" b="0" i="1" smtClean="0">
                            <a:latin typeface="Cambria Math"/>
                            <a:ea typeface="Cambria Math"/>
                          </a:rPr>
                          <m:t>−</m:t>
                        </m:r>
                        <m:r>
                          <a:rPr lang="en-US" sz="4000" b="0" i="1" smtClean="0">
                            <a:latin typeface="Cambria Math"/>
                            <a:ea typeface="Cambria Math"/>
                          </a:rPr>
                          <m:t>𝜔</m:t>
                        </m:r>
                        <m:r>
                          <a:rPr lang="en-US" sz="4000" b="0" i="1" baseline="-25000" smtClean="0">
                            <a:latin typeface="Cambria Math"/>
                            <a:ea typeface="Cambria Math"/>
                          </a:rPr>
                          <m:t>𝑟𝑒𝑠</m:t>
                        </m:r>
                      </m:den>
                    </m:f>
                  </m:oMath>
                </a14:m>
                <a:endParaRPr lang="de-DE" sz="4000" dirty="0"/>
              </a:p>
            </p:txBody>
          </p:sp>
        </mc:Choice>
        <mc:Fallback xmlns="">
          <p:sp>
            <p:nvSpPr>
              <p:cNvPr id="10" name="Content Placeholder 9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1560" y="2276872"/>
                <a:ext cx="8229600" cy="1800200"/>
              </a:xfrm>
              <a:blipFill rotWithShape="1">
                <a:blip r:embed="rId2"/>
                <a:stretch>
                  <a:fillRect l="-111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Mirjam Schneller | EFTC | Lisboa | Oct. 6, 2015 | Page</a:t>
            </a:r>
            <a:endParaRPr lang="en-GB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010400" y="6308725"/>
            <a:ext cx="2133600" cy="365125"/>
          </a:xfrm>
        </p:spPr>
        <p:txBody>
          <a:bodyPr/>
          <a:lstStyle/>
          <a:p>
            <a:fld id="{6A6D9FA1-99C7-4910-8E32-B85D378B0060}" type="slidenum">
              <a:rPr lang="en-GB" smtClean="0"/>
              <a:pPr/>
              <a:t>43</a:t>
            </a:fld>
            <a:endParaRPr lang="en-GB" dirty="0"/>
          </a:p>
        </p:txBody>
      </p:sp>
      <p:sp>
        <p:nvSpPr>
          <p:cNvPr id="8" name="Shape 98"/>
          <p:cNvSpPr/>
          <p:nvPr/>
        </p:nvSpPr>
        <p:spPr>
          <a:xfrm>
            <a:off x="5652120" y="3216646"/>
            <a:ext cx="1376250" cy="500386"/>
          </a:xfrm>
          <a:prstGeom prst="rect">
            <a:avLst/>
          </a:prstGeom>
          <a:ln w="38100">
            <a:solidFill>
              <a:srgbClr val="0048AA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lvl="0"/>
            <a:endParaRPr dirty="0">
              <a:latin typeface="Arial" panose="020B0604020202020204" pitchFamily="34" charset="0"/>
            </a:endParaRPr>
          </a:p>
        </p:txBody>
      </p:sp>
      <p:sp>
        <p:nvSpPr>
          <p:cNvPr id="9" name="Shape 96"/>
          <p:cNvSpPr/>
          <p:nvPr/>
        </p:nvSpPr>
        <p:spPr>
          <a:xfrm>
            <a:off x="5940152" y="2348880"/>
            <a:ext cx="1016210" cy="867766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lvl="0"/>
            <a:endParaRPr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6" name="Shape 98"/>
          <p:cNvSpPr/>
          <p:nvPr/>
        </p:nvSpPr>
        <p:spPr>
          <a:xfrm>
            <a:off x="7316402" y="2357959"/>
            <a:ext cx="432048" cy="725635"/>
          </a:xfrm>
          <a:prstGeom prst="rect">
            <a:avLst/>
          </a:prstGeom>
          <a:noFill/>
          <a:ln w="38100">
            <a:solidFill>
              <a:srgbClr val="007E39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lvl="0"/>
            <a:endParaRPr dirty="0">
              <a:solidFill>
                <a:srgbClr val="007E39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18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5.2</a:t>
            </a:r>
            <a:r>
              <a:rPr lang="en-US" sz="2800" b="0" dirty="0" smtClean="0"/>
              <a:t> Explanation</a:t>
            </a:r>
            <a:r>
              <a:rPr lang="en-US" sz="2800" b="0" dirty="0"/>
              <a:t>: Resonance Broadening</a:t>
            </a:r>
            <a:endParaRPr lang="de-DE" sz="2800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Mirjam Schneller | EFTC | Lisboa | Oct. 6, 2015 | Page</a:t>
            </a:r>
            <a:endParaRPr lang="en-GB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010400" y="6308725"/>
            <a:ext cx="2133600" cy="365125"/>
          </a:xfrm>
        </p:spPr>
        <p:txBody>
          <a:bodyPr/>
          <a:lstStyle/>
          <a:p>
            <a:fld id="{6A6D9FA1-99C7-4910-8E32-B85D378B0060}" type="slidenum">
              <a:rPr lang="en-GB" smtClean="0"/>
              <a:pPr/>
              <a:t>44</a:t>
            </a:fld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827584" y="4437112"/>
            <a:ext cx="79208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Plotting </a:t>
            </a:r>
            <a:r>
              <a:rPr lang="el-GR" dirty="0"/>
              <a:t>ω</a:t>
            </a:r>
            <a:r>
              <a:rPr lang="en-US" baseline="-25000" dirty="0"/>
              <a:t>res</a:t>
            </a:r>
            <a:r>
              <a:rPr lang="en-US" dirty="0"/>
              <a:t> for certain ensemble </a:t>
            </a:r>
            <a:r>
              <a:rPr lang="en-US" dirty="0" smtClean="0"/>
              <a:t>(fixed </a:t>
            </a:r>
            <a:r>
              <a:rPr lang="en-US" i="1" dirty="0" smtClean="0"/>
              <a:t>C</a:t>
            </a:r>
            <a:r>
              <a:rPr lang="en-US" dirty="0"/>
              <a:t>=</a:t>
            </a:r>
            <a:r>
              <a:rPr lang="en-US" i="1" dirty="0"/>
              <a:t>E</a:t>
            </a:r>
            <a:r>
              <a:rPr lang="en-US" dirty="0"/>
              <a:t>-</a:t>
            </a:r>
            <a:r>
              <a:rPr lang="el-GR" dirty="0"/>
              <a:t>ω</a:t>
            </a:r>
            <a:r>
              <a:rPr lang="en-US" dirty="0"/>
              <a:t>/</a:t>
            </a:r>
            <a:r>
              <a:rPr lang="en-US" i="1" dirty="0"/>
              <a:t>n</a:t>
            </a:r>
            <a:r>
              <a:rPr lang="en-US" dirty="0"/>
              <a:t> P</a:t>
            </a:r>
            <a:r>
              <a:rPr lang="el-GR" baseline="-25000" dirty="0"/>
              <a:t>ζ</a:t>
            </a:r>
            <a:r>
              <a:rPr lang="en-US" dirty="0" smtClean="0"/>
              <a:t>,</a:t>
            </a:r>
            <a:r>
              <a:rPr lang="el-GR" dirty="0"/>
              <a:t>μ</a:t>
            </a:r>
            <a:r>
              <a:rPr lang="en-US" dirty="0"/>
              <a:t>) in </a:t>
            </a:r>
            <a:r>
              <a:rPr lang="en-US" i="1" dirty="0"/>
              <a:t>P</a:t>
            </a:r>
            <a:r>
              <a:rPr lang="el-GR" baseline="-25000" dirty="0"/>
              <a:t>ζ</a:t>
            </a:r>
            <a:r>
              <a:rPr lang="en-US" dirty="0"/>
              <a:t>, i.e. radial </a:t>
            </a:r>
            <a:r>
              <a:rPr lang="en-US" dirty="0" smtClean="0"/>
              <a:t>space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c</a:t>
            </a:r>
            <a:r>
              <a:rPr lang="en-US" dirty="0" smtClean="0"/>
              <a:t>ompared with mode frequency </a:t>
            </a:r>
            <a:r>
              <a:rPr lang="el-GR" dirty="0"/>
              <a:t>ω</a:t>
            </a: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 </a:t>
            </a:r>
            <a:r>
              <a:rPr lang="el-GR" dirty="0"/>
              <a:t>ω </a:t>
            </a:r>
            <a:r>
              <a:rPr lang="en-US" dirty="0" smtClean="0"/>
              <a:t>is complex </a:t>
            </a:r>
            <a:r>
              <a:rPr lang="en-US" dirty="0"/>
              <a:t>→ broadens by ɣ </a:t>
            </a: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results in a radial width of the resonance, depending on ɣ and </a:t>
            </a:r>
            <a:r>
              <a:rPr lang="en-US" i="1" dirty="0" smtClean="0"/>
              <a:t>q</a:t>
            </a:r>
            <a:r>
              <a:rPr lang="en-US" dirty="0" smtClean="0"/>
              <a:t> profile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can </a:t>
            </a:r>
            <a:r>
              <a:rPr lang="en-US" dirty="0"/>
              <a:t>be compared to the radial mode extension</a:t>
            </a:r>
            <a:endParaRPr lang="de-DE" dirty="0"/>
          </a:p>
        </p:txBody>
      </p:sp>
      <p:pic>
        <p:nvPicPr>
          <p:cNvPr id="8" name="Picture 5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9" y="855875"/>
            <a:ext cx="6120680" cy="336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37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6.2 </a:t>
            </a:r>
            <a:r>
              <a:rPr lang="en-US" sz="2800" b="0" dirty="0" smtClean="0"/>
              <a:t>Explanation</a:t>
            </a:r>
            <a:r>
              <a:rPr lang="en-US" sz="2800" b="0" dirty="0"/>
              <a:t>: Resonance Broadening</a:t>
            </a:r>
            <a:endParaRPr lang="de-DE" sz="2800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Mirjam Schneller | EFTC | Lisboa | Oct. 6, 2015 | Page</a:t>
            </a:r>
            <a:endParaRPr lang="en-GB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010400" y="6308725"/>
            <a:ext cx="2133600" cy="365125"/>
          </a:xfrm>
        </p:spPr>
        <p:txBody>
          <a:bodyPr/>
          <a:lstStyle/>
          <a:p>
            <a:fld id="{6A6D9FA1-99C7-4910-8E32-B85D378B0060}" type="slidenum">
              <a:rPr lang="en-GB" smtClean="0"/>
              <a:pPr/>
              <a:t>45</a:t>
            </a:fld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539552" y="4653135"/>
            <a:ext cx="828092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D02F0"/>
                </a:solidFill>
              </a:rPr>
              <a:t>Resonance detuning</a:t>
            </a:r>
            <a:r>
              <a:rPr lang="en-US" sz="2000" dirty="0" smtClean="0"/>
              <a:t>: </a:t>
            </a:r>
          </a:p>
          <a:p>
            <a:r>
              <a:rPr lang="en-US" sz="2000" dirty="0" smtClean="0"/>
              <a:t>the resonance width is smaller than the mode width and determines the flattening region ← ɣ is small, high shear, broad modes/high amplitudes</a:t>
            </a:r>
            <a:endParaRPr lang="de-DE" sz="2800" b="1" dirty="0">
              <a:solidFill>
                <a:srgbClr val="0D02F0"/>
              </a:solidFill>
            </a:endParaRPr>
          </a:p>
        </p:txBody>
      </p:sp>
      <p:pic>
        <p:nvPicPr>
          <p:cNvPr id="26677" name="Picture 53" descr="H:\tmp\output\resonance_broadening+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48391"/>
            <a:ext cx="6395969" cy="357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01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6.2 </a:t>
            </a:r>
            <a:r>
              <a:rPr lang="en-US" b="0" dirty="0"/>
              <a:t>Explanation: Resonance Broadening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Mirjam Schneller | EFTC | Lisboa | Oct. 6, 2015 | Page</a:t>
            </a:r>
            <a:endParaRPr lang="en-GB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010400" y="6308725"/>
            <a:ext cx="2133600" cy="365125"/>
          </a:xfrm>
        </p:spPr>
        <p:txBody>
          <a:bodyPr/>
          <a:lstStyle/>
          <a:p>
            <a:fld id="{6A6D9FA1-99C7-4910-8E32-B85D378B0060}" type="slidenum">
              <a:rPr lang="en-GB" smtClean="0"/>
              <a:pPr/>
              <a:t>46</a:t>
            </a:fld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611560" y="4725144"/>
            <a:ext cx="828092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</a:rPr>
              <a:t>Radial decoupling</a:t>
            </a:r>
            <a:r>
              <a:rPr lang="en-US" sz="2000" dirty="0"/>
              <a:t>:</a:t>
            </a:r>
            <a:r>
              <a:rPr lang="en-US" sz="2000" dirty="0" smtClean="0"/>
              <a:t> </a:t>
            </a:r>
          </a:p>
          <a:p>
            <a:r>
              <a:rPr lang="en-US" sz="2000" dirty="0" smtClean="0"/>
              <a:t>the mode width is smaller than the resonance width and determines the flattening region ← high ɣ, low shear, localized modes/low amplitudes</a:t>
            </a:r>
            <a:endParaRPr lang="de-DE" sz="2800" b="1" dirty="0">
              <a:solidFill>
                <a:srgbClr val="00B050"/>
              </a:solidFill>
            </a:endParaRPr>
          </a:p>
        </p:txBody>
      </p:sp>
      <p:pic>
        <p:nvPicPr>
          <p:cNvPr id="25653" name="Picture 53" descr="H:\tmp\output\resonance_broadeni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58242"/>
            <a:ext cx="6005680" cy="3357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10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14172"/>
            <a:ext cx="4310999" cy="34590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6.3 </a:t>
            </a:r>
            <a:r>
              <a:rPr lang="en-US" sz="2800" b="0" dirty="0" smtClean="0"/>
              <a:t>Nonlinear</a:t>
            </a:r>
            <a:r>
              <a:rPr lang="en-US" sz="2800" dirty="0" smtClean="0"/>
              <a:t> </a:t>
            </a:r>
            <a:r>
              <a:rPr lang="en-US" sz="2800" b="0" dirty="0" smtClean="0"/>
              <a:t>ITPA Benchmark (status)</a:t>
            </a:r>
            <a:endParaRPr lang="de-DE" sz="2800" b="0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Mirjam Schneller | EFTC | Lisboa | Oct. 6, 2015 | Page</a:t>
            </a:r>
            <a:endParaRPr lang="en-GB" dirty="0" smtClean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08725"/>
            <a:ext cx="2133600" cy="365125"/>
          </a:xfrm>
        </p:spPr>
        <p:txBody>
          <a:bodyPr/>
          <a:lstStyle/>
          <a:p>
            <a:fld id="{6A6D9FA1-99C7-4910-8E32-B85D378B0060}" type="slidenum">
              <a:rPr lang="en-GB" smtClean="0"/>
              <a:pPr/>
              <a:t>47</a:t>
            </a:fld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89092" y="980728"/>
            <a:ext cx="42370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radial </a:t>
            </a:r>
            <a:r>
              <a:rPr lang="de-DE" dirty="0" err="1"/>
              <a:t>flattening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</a:t>
            </a:r>
            <a:r>
              <a:rPr lang="de-DE" dirty="0" smtClean="0"/>
              <a:t>linear </a:t>
            </a:r>
            <a:r>
              <a:rPr lang="de-DE" dirty="0" err="1" smtClean="0"/>
              <a:t>growth</a:t>
            </a:r>
            <a:r>
              <a:rPr lang="de-DE" dirty="0" smtClean="0"/>
              <a:t> rate:</a:t>
            </a:r>
          </a:p>
          <a:p>
            <a:r>
              <a:rPr lang="en-US" dirty="0" smtClean="0"/>
              <a:t>regimes found as also by HMGC</a:t>
            </a:r>
            <a:endParaRPr lang="de-DE" dirty="0"/>
          </a:p>
        </p:txBody>
      </p:sp>
      <p:sp>
        <p:nvSpPr>
          <p:cNvPr id="7" name="Rectangle 6"/>
          <p:cNvSpPr/>
          <p:nvPr/>
        </p:nvSpPr>
        <p:spPr>
          <a:xfrm>
            <a:off x="4785608" y="980728"/>
            <a:ext cx="39677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 smtClean="0"/>
              <a:t>amplitude</a:t>
            </a:r>
            <a:r>
              <a:rPr lang="de-DE" dirty="0" smtClean="0"/>
              <a:t> </a:t>
            </a:r>
            <a:r>
              <a:rPr lang="de-DE" dirty="0" err="1"/>
              <a:t>over</a:t>
            </a:r>
            <a:r>
              <a:rPr lang="de-DE" dirty="0"/>
              <a:t> </a:t>
            </a:r>
            <a:r>
              <a:rPr lang="de-DE" dirty="0" smtClean="0"/>
              <a:t>linear </a:t>
            </a:r>
            <a:r>
              <a:rPr lang="de-DE" dirty="0" err="1" smtClean="0"/>
              <a:t>growth</a:t>
            </a:r>
            <a:r>
              <a:rPr lang="de-DE" dirty="0" smtClean="0"/>
              <a:t> rate:</a:t>
            </a:r>
          </a:p>
          <a:p>
            <a:r>
              <a:rPr lang="en-US" dirty="0" smtClean="0"/>
              <a:t>quadratic dependence for low growth</a:t>
            </a:r>
            <a:endParaRPr lang="de-DE" dirty="0"/>
          </a:p>
        </p:txBody>
      </p:sp>
      <p:pic>
        <p:nvPicPr>
          <p:cNvPr id="8" name="Picture 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1" y="1984850"/>
            <a:ext cx="4320479" cy="33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144437" y="2418228"/>
            <a:ext cx="12241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/>
              <a:t>“</a:t>
            </a:r>
            <a:r>
              <a:rPr lang="de-DE" sz="1400" dirty="0" err="1" smtClean="0"/>
              <a:t>resonance</a:t>
            </a:r>
            <a:r>
              <a:rPr lang="de-DE" sz="1400" dirty="0" smtClean="0"/>
              <a:t> </a:t>
            </a:r>
            <a:r>
              <a:rPr lang="de-DE" sz="1400" dirty="0" err="1" smtClean="0"/>
              <a:t>detuning</a:t>
            </a:r>
            <a:r>
              <a:rPr lang="de-DE" sz="1400" dirty="0" smtClean="0"/>
              <a:t>” </a:t>
            </a:r>
            <a:r>
              <a:rPr lang="de-DE" sz="1400" dirty="0" err="1"/>
              <a:t>regime</a:t>
            </a:r>
            <a:endParaRPr lang="de-DE" sz="1400" dirty="0"/>
          </a:p>
        </p:txBody>
      </p:sp>
      <p:sp>
        <p:nvSpPr>
          <p:cNvPr id="10" name="Rectangle 9"/>
          <p:cNvSpPr/>
          <p:nvPr/>
        </p:nvSpPr>
        <p:spPr>
          <a:xfrm>
            <a:off x="2987825" y="2418228"/>
            <a:ext cx="122351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“radial decoupling” regime</a:t>
            </a:r>
            <a:endParaRPr lang="de-DE" sz="1400" dirty="0"/>
          </a:p>
        </p:txBody>
      </p:sp>
      <p:sp>
        <p:nvSpPr>
          <p:cNvPr id="13" name="Rectangle 12"/>
          <p:cNvSpPr/>
          <p:nvPr/>
        </p:nvSpPr>
        <p:spPr>
          <a:xfrm>
            <a:off x="6156176" y="2372642"/>
            <a:ext cx="12266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7E39"/>
                </a:solidFill>
              </a:rPr>
              <a:t>q</a:t>
            </a:r>
            <a:r>
              <a:rPr lang="en-US" sz="1400" b="1" dirty="0" smtClean="0">
                <a:solidFill>
                  <a:srgbClr val="007E39"/>
                </a:solidFill>
              </a:rPr>
              <a:t>uadratic </a:t>
            </a:r>
          </a:p>
          <a:p>
            <a:r>
              <a:rPr lang="en-US" sz="1400" b="1" dirty="0" smtClean="0">
                <a:solidFill>
                  <a:srgbClr val="007E39"/>
                </a:solidFill>
              </a:rPr>
              <a:t>dependence</a:t>
            </a:r>
            <a:endParaRPr lang="de-DE" b="1" dirty="0"/>
          </a:p>
        </p:txBody>
      </p:sp>
      <p:pic>
        <p:nvPicPr>
          <p:cNvPr id="14489" name="Picture 153" descr="H:\tmp\output\fig_35_hmg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277" y="3354331"/>
            <a:ext cx="1553219" cy="1440161"/>
          </a:xfrm>
          <a:prstGeom prst="rect">
            <a:avLst/>
          </a:prstGeom>
          <a:solidFill>
            <a:srgbClr val="E3E3E3"/>
          </a:solidFill>
        </p:spPr>
      </p:pic>
      <p:sp>
        <p:nvSpPr>
          <p:cNvPr id="14" name="Rectangle 13"/>
          <p:cNvSpPr/>
          <p:nvPr/>
        </p:nvSpPr>
        <p:spPr>
          <a:xfrm>
            <a:off x="8115552" y="2912992"/>
            <a:ext cx="889987" cy="369332"/>
          </a:xfrm>
          <a:prstGeom prst="rect">
            <a:avLst/>
          </a:prstGeom>
          <a:solidFill>
            <a:srgbClr val="E3E3E3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HMGC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6333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1" y="76200"/>
            <a:ext cx="7298269" cy="457200"/>
          </a:xfrm>
        </p:spPr>
        <p:txBody>
          <a:bodyPr/>
          <a:lstStyle/>
          <a:p>
            <a:r>
              <a:rPr lang="en-US" sz="2400" dirty="0" smtClean="0"/>
              <a:t>6.3 </a:t>
            </a:r>
            <a:r>
              <a:rPr lang="en-US" sz="2800" b="0" dirty="0" smtClean="0"/>
              <a:t>ITPA </a:t>
            </a:r>
            <a:r>
              <a:rPr lang="en-US" sz="2800" b="0" dirty="0"/>
              <a:t>Benchmark: Hamiltonian </a:t>
            </a:r>
            <a:r>
              <a:rPr lang="en-US" sz="2800" b="0" dirty="0" smtClean="0"/>
              <a:t>Mapping</a:t>
            </a:r>
            <a:endParaRPr lang="de-DE" sz="28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4896544"/>
          </a:xfrm>
        </p:spPr>
        <p:txBody>
          <a:bodyPr>
            <a:normAutofit/>
          </a:bodyPr>
          <a:lstStyle/>
          <a:p>
            <a:r>
              <a:rPr lang="en-US" sz="2000" dirty="0" smtClean="0"/>
              <a:t>ensemble of </a:t>
            </a:r>
            <a:r>
              <a:rPr lang="en-US" sz="2000" b="1" dirty="0" smtClean="0"/>
              <a:t>passive “test” markers </a:t>
            </a:r>
            <a:r>
              <a:rPr lang="en-US" sz="2000" dirty="0" smtClean="0"/>
              <a:t>is chosen, characterized by the same constants of (perturbed) motion (</a:t>
            </a:r>
            <a:r>
              <a:rPr lang="el-GR" sz="2000" b="1" dirty="0" smtClean="0"/>
              <a:t>μ</a:t>
            </a:r>
            <a:r>
              <a:rPr lang="en-US" sz="2000" b="1" dirty="0" smtClean="0"/>
              <a:t>, </a:t>
            </a:r>
            <a:r>
              <a:rPr lang="en-US" sz="2000" b="1" i="1" dirty="0" smtClean="0"/>
              <a:t>C</a:t>
            </a:r>
            <a:r>
              <a:rPr lang="en-US" sz="2000" b="1" dirty="0" smtClean="0"/>
              <a:t>=</a:t>
            </a:r>
            <a:r>
              <a:rPr lang="en-US" sz="2000" b="1" i="1" dirty="0" smtClean="0"/>
              <a:t>E</a:t>
            </a:r>
            <a:r>
              <a:rPr lang="en-US" sz="2000" b="1" dirty="0" smtClean="0"/>
              <a:t>-</a:t>
            </a:r>
            <a:r>
              <a:rPr lang="el-GR" sz="2000" b="1" dirty="0" smtClean="0"/>
              <a:t>ω</a:t>
            </a:r>
            <a:r>
              <a:rPr lang="en-US" sz="2000" b="1" dirty="0" smtClean="0"/>
              <a:t>/</a:t>
            </a:r>
            <a:r>
              <a:rPr lang="en-US" sz="2000" b="1" i="1" dirty="0" smtClean="0"/>
              <a:t>n</a:t>
            </a:r>
            <a:r>
              <a:rPr lang="en-US" sz="2000" b="1" dirty="0" smtClean="0"/>
              <a:t> </a:t>
            </a:r>
            <a:r>
              <a:rPr lang="en-US" sz="2000" b="1" i="1" dirty="0" smtClean="0"/>
              <a:t>P</a:t>
            </a:r>
            <a:r>
              <a:rPr lang="el-GR" sz="2000" b="1" baseline="-25000" dirty="0" smtClean="0"/>
              <a:t>ζ</a:t>
            </a:r>
            <a:r>
              <a:rPr lang="en-US" sz="2000" dirty="0" smtClean="0"/>
              <a:t>,), such that it is resonant with the mode of frequency </a:t>
            </a:r>
            <a:r>
              <a:rPr lang="el-GR" sz="2000" dirty="0" smtClean="0"/>
              <a:t>ω</a:t>
            </a:r>
            <a:r>
              <a:rPr lang="en-US" sz="2000" dirty="0" smtClean="0"/>
              <a:t>. The whole radial space (</a:t>
            </a:r>
            <a:r>
              <a:rPr lang="en-US" sz="2000" dirty="0"/>
              <a:t>P</a:t>
            </a:r>
            <a:r>
              <a:rPr lang="el-GR" sz="2000" baseline="-25000" dirty="0" smtClean="0"/>
              <a:t>ζ</a:t>
            </a:r>
            <a:r>
              <a:rPr lang="en-US" sz="2000" dirty="0" smtClean="0"/>
              <a:t>) is filled with these passive markers.</a:t>
            </a:r>
          </a:p>
          <a:p>
            <a:r>
              <a:rPr lang="en-US" sz="2000" dirty="0" smtClean="0"/>
              <a:t>The </a:t>
            </a:r>
            <a:r>
              <a:rPr lang="en-US" sz="2000" b="1" dirty="0" smtClean="0"/>
              <a:t>HMT</a:t>
            </a:r>
            <a:r>
              <a:rPr lang="en-US" sz="2000" dirty="0" smtClean="0"/>
              <a:t> tool analyzes power exchange (</a:t>
            </a:r>
            <a:r>
              <a:rPr lang="en-US" sz="2000" dirty="0" err="1" smtClean="0"/>
              <a:t>fig.s</a:t>
            </a:r>
            <a:r>
              <a:rPr lang="en-US" sz="2000" dirty="0" smtClean="0"/>
              <a:t> this slide) and phase space structure formation over time (</a:t>
            </a:r>
            <a:r>
              <a:rPr lang="en-US" sz="2000" dirty="0" err="1" smtClean="0"/>
              <a:t>fig.s</a:t>
            </a:r>
            <a:r>
              <a:rPr lang="en-US" sz="2000" dirty="0" smtClean="0"/>
              <a:t> next slide).</a:t>
            </a:r>
          </a:p>
          <a:p>
            <a:pPr marL="0" indent="0">
              <a:buNone/>
            </a:pPr>
            <a:endParaRPr lang="de-DE" sz="2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Mirjam Schneller | EFTC | Lisboa | Oct. 6, 2015 | Page</a:t>
            </a:r>
            <a:endParaRPr lang="en-GB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308725"/>
            <a:ext cx="2133600" cy="365125"/>
          </a:xfrm>
        </p:spPr>
        <p:txBody>
          <a:bodyPr/>
          <a:lstStyle/>
          <a:p>
            <a:fld id="{6A6D9FA1-99C7-4910-8E32-B85D378B0060}" type="slidenum">
              <a:rPr lang="en-GB" smtClean="0"/>
              <a:pPr/>
              <a:t>48</a:t>
            </a:fld>
            <a:endParaRPr lang="en-GB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9724" y="3068960"/>
            <a:ext cx="2643912" cy="276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50702" y="3068961"/>
            <a:ext cx="2623716" cy="276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83121" y="3055049"/>
            <a:ext cx="2789320" cy="288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187624" y="5898931"/>
            <a:ext cx="2634054" cy="369332"/>
          </a:xfrm>
          <a:prstGeom prst="rect">
            <a:avLst/>
          </a:prstGeom>
          <a:solidFill>
            <a:srgbClr val="E3E3E3"/>
          </a:solidFill>
        </p:spPr>
        <p:txBody>
          <a:bodyPr wrap="none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ase of second lowest ɣ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8474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Mirjam Schneller | EFTC | Lisboa | Oct. 6, 2015 | Page</a:t>
            </a:r>
            <a:endParaRPr lang="en-GB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010400" y="6308725"/>
            <a:ext cx="2133600" cy="365125"/>
          </a:xfrm>
        </p:spPr>
        <p:txBody>
          <a:bodyPr/>
          <a:lstStyle/>
          <a:p>
            <a:fld id="{6A6D9FA1-99C7-4910-8E32-B85D378B0060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2" y="1321604"/>
            <a:ext cx="856895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400" b="1" dirty="0">
                <a:solidFill>
                  <a:srgbClr val="003399"/>
                </a:solidFill>
              </a:rPr>
              <a:t>2</a:t>
            </a:r>
            <a:r>
              <a:rPr lang="en-US" sz="2400" b="1" dirty="0" smtClean="0">
                <a:solidFill>
                  <a:srgbClr val="003399"/>
                </a:solidFill>
              </a:rPr>
              <a:t>. The HAGIS-LIGKA Model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solidFill>
                  <a:srgbClr val="003399"/>
                </a:solidFill>
              </a:rPr>
              <a:t> </a:t>
            </a:r>
            <a:r>
              <a:rPr lang="en-US" sz="2400" dirty="0" smtClean="0">
                <a:solidFill>
                  <a:srgbClr val="003399"/>
                </a:solidFill>
              </a:rPr>
              <a:t>    2.1 EP- </a:t>
            </a:r>
            <a:r>
              <a:rPr lang="en-US" sz="2400" dirty="0" err="1" smtClean="0">
                <a:solidFill>
                  <a:srgbClr val="003399"/>
                </a:solidFill>
              </a:rPr>
              <a:t>Alfvénic</a:t>
            </a:r>
            <a:r>
              <a:rPr lang="en-US" sz="2400" dirty="0" smtClean="0">
                <a:solidFill>
                  <a:srgbClr val="003399"/>
                </a:solidFill>
              </a:rPr>
              <a:t> Wave Energy Exchange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solidFill>
                  <a:srgbClr val="003399"/>
                </a:solidFill>
              </a:rPr>
              <a:t> </a:t>
            </a:r>
            <a:r>
              <a:rPr lang="en-US" sz="2400" dirty="0" smtClean="0">
                <a:solidFill>
                  <a:srgbClr val="003399"/>
                </a:solidFill>
              </a:rPr>
              <a:t>    2.2 HAGIS-LIGKA Overview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solidFill>
                  <a:srgbClr val="003399"/>
                </a:solidFill>
              </a:rPr>
              <a:t> </a:t>
            </a:r>
            <a:r>
              <a:rPr lang="en-US" sz="2400" dirty="0" smtClean="0">
                <a:solidFill>
                  <a:srgbClr val="003399"/>
                </a:solidFill>
              </a:rPr>
              <a:t>    2.3 HAGIS-LIGKA Advantages &amp; Limitations</a:t>
            </a:r>
            <a:endParaRPr lang="en-US" sz="2400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85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76200"/>
            <a:ext cx="7920880" cy="457200"/>
          </a:xfrm>
        </p:spPr>
        <p:txBody>
          <a:bodyPr/>
          <a:lstStyle/>
          <a:p>
            <a:r>
              <a:rPr lang="en-US" sz="2800" dirty="0" smtClean="0"/>
              <a:t>6.3 </a:t>
            </a:r>
            <a:r>
              <a:rPr lang="en-US" sz="2800" b="0" dirty="0"/>
              <a:t>ITPA Benchmark: Hamiltonian Mapping</a:t>
            </a:r>
            <a:endParaRPr lang="de-DE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Mirjam Schneller | EFTC | Lisboa | Oct. 6, 2015 | Page</a:t>
            </a:r>
            <a:endParaRPr lang="en-GB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7010400" y="6308725"/>
            <a:ext cx="2133600" cy="365125"/>
          </a:xfrm>
        </p:spPr>
        <p:txBody>
          <a:bodyPr/>
          <a:lstStyle/>
          <a:p>
            <a:fld id="{6A6D9FA1-99C7-4910-8E32-B85D378B0060}" type="slidenum">
              <a:rPr lang="en-GB" smtClean="0"/>
              <a:pPr/>
              <a:t>49</a:t>
            </a:fld>
            <a:endParaRPr lang="en-GB" dirty="0"/>
          </a:p>
        </p:txBody>
      </p:sp>
      <p:pic>
        <p:nvPicPr>
          <p:cNvPr id="15363" name="Picture 3" descr="H:\tmp\output\pphi_phase_0_0046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79" y="863428"/>
            <a:ext cx="2570480" cy="287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H:\tmp\output\pphi_phase_0_0062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093" y="840622"/>
            <a:ext cx="2564015" cy="286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:\tmp\output\pphi_phase_0_0088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108" y="863428"/>
            <a:ext cx="2808312" cy="2843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 descr="H:\tmp\output\run8008_pphi_phase_1_00880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109" y="3737220"/>
            <a:ext cx="2874096" cy="21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H:\tmp\output\run8008_pphi_phase_1_00620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848" y="3707187"/>
            <a:ext cx="2537827" cy="222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H:\tmp\output\run8008_pphi_phase_1_00460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55" y="3737220"/>
            <a:ext cx="2470860" cy="21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87624" y="6021288"/>
            <a:ext cx="4942379" cy="369332"/>
          </a:xfrm>
          <a:prstGeom prst="rect">
            <a:avLst/>
          </a:prstGeom>
          <a:solidFill>
            <a:srgbClr val="E3E3E3"/>
          </a:solidFill>
        </p:spPr>
        <p:txBody>
          <a:bodyPr wrap="none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ase of second lowest ɣ simulated with HAGIS</a:t>
            </a:r>
            <a:endParaRPr lang="de-DE" dirty="0"/>
          </a:p>
        </p:txBody>
      </p:sp>
      <p:sp>
        <p:nvSpPr>
          <p:cNvPr id="12" name="Rectangle 11"/>
          <p:cNvSpPr/>
          <p:nvPr/>
        </p:nvSpPr>
        <p:spPr>
          <a:xfrm>
            <a:off x="970363" y="2852936"/>
            <a:ext cx="135165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400" dirty="0" smtClean="0"/>
              <a:t>color: initial </a:t>
            </a:r>
            <a:r>
              <a:rPr lang="en-US" dirty="0" smtClean="0"/>
              <a:t>P</a:t>
            </a:r>
            <a:r>
              <a:rPr lang="el-GR" baseline="-25000" dirty="0" smtClean="0"/>
              <a:t>ζ</a:t>
            </a:r>
            <a:endParaRPr lang="de-DE" baseline="-25000" dirty="0"/>
          </a:p>
        </p:txBody>
      </p:sp>
      <p:sp>
        <p:nvSpPr>
          <p:cNvPr id="13" name="Rectangle 12"/>
          <p:cNvSpPr/>
          <p:nvPr/>
        </p:nvSpPr>
        <p:spPr>
          <a:xfrm>
            <a:off x="970363" y="5297806"/>
            <a:ext cx="2044149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400" dirty="0" smtClean="0"/>
              <a:t>color: energy exchange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36987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6.4 </a:t>
            </a:r>
            <a:r>
              <a:rPr lang="en-US" sz="2800" dirty="0" smtClean="0"/>
              <a:t>Conclusions &amp; </a:t>
            </a:r>
            <a:r>
              <a:rPr lang="en-US" sz="2800" dirty="0" smtClean="0"/>
              <a:t>Outlook II </a:t>
            </a:r>
            <a:endParaRPr lang="de-DE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872" y="836712"/>
            <a:ext cx="8229600" cy="4896544"/>
          </a:xfrm>
        </p:spPr>
        <p:txBody>
          <a:bodyPr/>
          <a:lstStyle/>
          <a:p>
            <a:r>
              <a:rPr lang="en-US" dirty="0" smtClean="0"/>
              <a:t>Passive species &amp; Hamiltonian Mapping implemented successfully into HAGIS</a:t>
            </a:r>
          </a:p>
          <a:p>
            <a:r>
              <a:rPr lang="en-US" dirty="0" smtClean="0"/>
              <a:t>nonlinear ITPA </a:t>
            </a:r>
            <a:r>
              <a:rPr lang="en-US" i="1" dirty="0" smtClean="0"/>
              <a:t>n</a:t>
            </a:r>
            <a:r>
              <a:rPr lang="en-US" dirty="0" smtClean="0"/>
              <a:t>=6 TAE benchmark: regimes of radial decoupling and resonance detuning could be identified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Further steps: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Apply the Hamiltonian Mapping Technique to ITER single mode cases to learn about saturation mechanism.</a:t>
            </a:r>
          </a:p>
          <a:p>
            <a:r>
              <a:rPr lang="en-US" dirty="0" smtClean="0"/>
              <a:t>Problem: how to analyze multi mode case?</a:t>
            </a:r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Mirjam Schneller | EFTC | Lisboa | Oct. 6, 2015 | Page</a:t>
            </a:r>
            <a:endParaRPr lang="en-GB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7010400" y="6308725"/>
            <a:ext cx="2133600" cy="365125"/>
          </a:xfrm>
        </p:spPr>
        <p:txBody>
          <a:bodyPr/>
          <a:lstStyle/>
          <a:p>
            <a:fld id="{6A6D9FA1-99C7-4910-8E32-B85D378B0060}" type="slidenum">
              <a:rPr lang="en-GB" smtClean="0"/>
              <a:pPr/>
              <a:t>50</a:t>
            </a:fld>
            <a:endParaRPr lang="en-GB" dirty="0"/>
          </a:p>
        </p:txBody>
      </p:sp>
      <p:sp>
        <p:nvSpPr>
          <p:cNvPr id="5" name="Shape 98"/>
          <p:cNvSpPr/>
          <p:nvPr/>
        </p:nvSpPr>
        <p:spPr>
          <a:xfrm>
            <a:off x="539552" y="836712"/>
            <a:ext cx="8352928" cy="1800200"/>
          </a:xfrm>
          <a:prstGeom prst="rect">
            <a:avLst/>
          </a:prstGeom>
          <a:ln w="38100">
            <a:solidFill>
              <a:srgbClr val="0048AA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lvl="0"/>
            <a:endParaRPr dirty="0">
              <a:latin typeface="Arial" panose="020B0604020202020204" pitchFamily="34" charset="0"/>
            </a:endParaRPr>
          </a:p>
        </p:txBody>
      </p:sp>
      <p:sp>
        <p:nvSpPr>
          <p:cNvPr id="7" name="Shape 98"/>
          <p:cNvSpPr/>
          <p:nvPr/>
        </p:nvSpPr>
        <p:spPr>
          <a:xfrm>
            <a:off x="539552" y="3573016"/>
            <a:ext cx="8352928" cy="1800200"/>
          </a:xfrm>
          <a:prstGeom prst="rect">
            <a:avLst/>
          </a:prstGeom>
          <a:ln w="38100">
            <a:solidFill>
              <a:srgbClr val="0048AA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lvl="0"/>
            <a:endParaRPr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77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Mirjam Schneller | EFTC | Lisboa | Oct. 6, 2015 | Page</a:t>
            </a:r>
            <a:endParaRPr lang="en-GB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010400" y="6308725"/>
            <a:ext cx="2133600" cy="365125"/>
          </a:xfrm>
        </p:spPr>
        <p:txBody>
          <a:bodyPr/>
          <a:lstStyle/>
          <a:p>
            <a:fld id="{6A6D9FA1-99C7-4910-8E32-B85D378B0060}" type="slidenum">
              <a:rPr lang="en-GB" smtClean="0"/>
              <a:pPr/>
              <a:t>51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441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65258" y="188640"/>
            <a:ext cx="7543800" cy="457200"/>
          </a:xfrm>
        </p:spPr>
        <p:txBody>
          <a:bodyPr/>
          <a:lstStyle/>
          <a:p>
            <a:pPr>
              <a:lnSpc>
                <a:spcPts val="2700"/>
              </a:lnSpc>
            </a:pPr>
            <a:r>
              <a:rPr lang="en-US" sz="2800" dirty="0" smtClean="0"/>
              <a:t>ASDEX Upgrade: resonances</a:t>
            </a:r>
            <a:endParaRPr lang="de-DE" sz="2800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Mirjam Schneller | EFTC | Lisboa | Oct. 6, 2015 | Page</a:t>
            </a:r>
            <a:endParaRPr lang="en-GB" dirty="0" smtClean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294967295"/>
          </p:nvPr>
        </p:nvSpPr>
        <p:spPr>
          <a:xfrm>
            <a:off x="7010400" y="6308725"/>
            <a:ext cx="2133600" cy="365125"/>
          </a:xfrm>
        </p:spPr>
        <p:txBody>
          <a:bodyPr/>
          <a:lstStyle/>
          <a:p>
            <a:fld id="{6A6D9FA1-99C7-4910-8E32-B85D378B0060}" type="slidenum">
              <a:rPr lang="en-GB" smtClean="0"/>
              <a:pPr/>
              <a:t>52</a:t>
            </a:fld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554737" y="1619508"/>
            <a:ext cx="7545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inverted </a:t>
            </a:r>
            <a:r>
              <a:rPr lang="en-US" i="1" dirty="0" smtClean="0"/>
              <a:t>q</a:t>
            </a:r>
            <a:r>
              <a:rPr lang="en-US" dirty="0" smtClean="0"/>
              <a:t> profile (</a:t>
            </a:r>
            <a:r>
              <a:rPr lang="en-US" i="1" dirty="0" smtClean="0"/>
              <a:t>t</a:t>
            </a:r>
            <a:r>
              <a:rPr lang="en-US" dirty="0" smtClean="0"/>
              <a:t>=1.16s)                           monotonic </a:t>
            </a:r>
            <a:r>
              <a:rPr lang="en-US" i="1" dirty="0" smtClean="0"/>
              <a:t>q</a:t>
            </a:r>
            <a:r>
              <a:rPr lang="en-US" dirty="0" smtClean="0"/>
              <a:t> profile (</a:t>
            </a:r>
            <a:r>
              <a:rPr lang="en-US" i="1" dirty="0" smtClean="0"/>
              <a:t>t</a:t>
            </a:r>
            <a:r>
              <a:rPr lang="en-US" dirty="0" smtClean="0"/>
              <a:t>=1.51s)</a:t>
            </a:r>
            <a:endParaRPr lang="de-D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95287"/>
            <a:ext cx="4225308" cy="28776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164" y="2492896"/>
            <a:ext cx="4225308" cy="28776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0737" y="1124744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AUG#23824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7700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65258" y="188640"/>
            <a:ext cx="7543800" cy="457200"/>
          </a:xfrm>
        </p:spPr>
        <p:txBody>
          <a:bodyPr/>
          <a:lstStyle/>
          <a:p>
            <a:pPr>
              <a:lnSpc>
                <a:spcPts val="2700"/>
              </a:lnSpc>
            </a:pPr>
            <a:r>
              <a:rPr lang="en-US" sz="2800" dirty="0" smtClean="0"/>
              <a:t>ASDEX Upgrade: numerical vs. experiment</a:t>
            </a:r>
            <a:endParaRPr lang="de-DE" sz="2800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Mirjam Schneller | EFTC | Lisboa | Oct. 6, 2015 | Page</a:t>
            </a:r>
            <a:endParaRPr lang="en-GB" dirty="0" smtClean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294967295"/>
          </p:nvPr>
        </p:nvSpPr>
        <p:spPr>
          <a:xfrm>
            <a:off x="7010400" y="6308725"/>
            <a:ext cx="2133600" cy="365125"/>
          </a:xfrm>
        </p:spPr>
        <p:txBody>
          <a:bodyPr/>
          <a:lstStyle/>
          <a:p>
            <a:fld id="{6A6D9FA1-99C7-4910-8E32-B85D378B0060}" type="slidenum">
              <a:rPr lang="en-GB" smtClean="0"/>
              <a:pPr/>
              <a:t>53</a:t>
            </a:fld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068" y="2265339"/>
            <a:ext cx="4293922" cy="31798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3" y="2265339"/>
            <a:ext cx="4252733" cy="310787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3530" y="1484784"/>
            <a:ext cx="7558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FILD signal:                                                     magnetic pick-up coil (HF):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2675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65258" y="188640"/>
            <a:ext cx="7543800" cy="457200"/>
          </a:xfrm>
        </p:spPr>
        <p:txBody>
          <a:bodyPr/>
          <a:lstStyle/>
          <a:p>
            <a:pPr>
              <a:lnSpc>
                <a:spcPts val="2700"/>
              </a:lnSpc>
            </a:pPr>
            <a:r>
              <a:rPr lang="en-US" sz="2800" dirty="0" smtClean="0"/>
              <a:t>ASDEX Upgrade: numerical vs. experiment</a:t>
            </a:r>
            <a:endParaRPr lang="de-DE" sz="2800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Mirjam Schneller | EFTC | Lisboa | Oct. 6, 2015 | Page</a:t>
            </a:r>
            <a:endParaRPr lang="en-GB" dirty="0" smtClean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294967295"/>
          </p:nvPr>
        </p:nvSpPr>
        <p:spPr>
          <a:xfrm>
            <a:off x="7010400" y="6308725"/>
            <a:ext cx="2133600" cy="365125"/>
          </a:xfrm>
        </p:spPr>
        <p:txBody>
          <a:bodyPr/>
          <a:lstStyle/>
          <a:p>
            <a:fld id="{6A6D9FA1-99C7-4910-8E32-B85D378B0060}" type="slidenum">
              <a:rPr lang="en-GB" smtClean="0"/>
              <a:pPr/>
              <a:t>54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14060"/>
            <a:ext cx="8496944" cy="20709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463944"/>
            <a:ext cx="8496944" cy="24133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3530" y="836712"/>
            <a:ext cx="8097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the high energy range, the losses are correlated to mode or beat frequency: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6550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" y="163488"/>
            <a:ext cx="8105725" cy="457200"/>
          </a:xfrm>
        </p:spPr>
        <p:txBody>
          <a:bodyPr/>
          <a:lstStyle/>
          <a:p>
            <a:r>
              <a:rPr lang="en-US" sz="2800" dirty="0" smtClean="0"/>
              <a:t>4. Linear Findings: </a:t>
            </a:r>
            <a:r>
              <a:rPr lang="en-US" sz="2400" b="0" dirty="0" smtClean="0"/>
              <a:t>continuum &amp; wave structures</a:t>
            </a:r>
            <a:br>
              <a:rPr lang="en-US" sz="2400" b="0" dirty="0" smtClean="0"/>
            </a:br>
            <a:r>
              <a:rPr lang="en-US" sz="2400" b="0" dirty="0"/>
              <a:t> </a:t>
            </a:r>
            <a:r>
              <a:rPr lang="en-US" sz="2400" b="0" dirty="0" smtClean="0"/>
              <a:t>                                                                          [Lauber’15</a:t>
            </a:r>
            <a:r>
              <a:rPr lang="en-US" sz="2400" b="0" dirty="0"/>
              <a:t>]</a:t>
            </a:r>
            <a:endParaRPr lang="de-DE" sz="2400" b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Mirjam Schneller | EFTC | Lisboa | Oct. 6, 2015 | Page</a:t>
            </a:r>
            <a:endParaRPr lang="en-GB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308725"/>
            <a:ext cx="2133600" cy="365125"/>
          </a:xfrm>
        </p:spPr>
        <p:txBody>
          <a:bodyPr/>
          <a:lstStyle/>
          <a:p>
            <a:fld id="{6A6D9FA1-99C7-4910-8E32-B85D378B0060}" type="slidenum">
              <a:rPr lang="en-GB" smtClean="0"/>
              <a:pPr/>
              <a:t>55</a:t>
            </a:fld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185073" y="908720"/>
            <a:ext cx="5328592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Shear-</a:t>
            </a:r>
            <a:r>
              <a:rPr lang="en-US" dirty="0" err="1" smtClean="0"/>
              <a:t>Alfvén</a:t>
            </a:r>
            <a:r>
              <a:rPr lang="en-US" dirty="0" smtClean="0"/>
              <a:t> Wave continuum: flat shear enables </a:t>
            </a:r>
            <a:r>
              <a:rPr lang="en-US" dirty="0"/>
              <a:t>a broad TAE </a:t>
            </a:r>
            <a:r>
              <a:rPr lang="en-US" dirty="0" smtClean="0"/>
              <a:t>cluster around </a:t>
            </a:r>
            <a:r>
              <a:rPr lang="en-US" i="1" dirty="0" smtClean="0"/>
              <a:t>r</a:t>
            </a:r>
            <a:r>
              <a:rPr lang="en-US" dirty="0" smtClean="0"/>
              <a:t> ≈ 0.4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many poloidal harmonics especially for low </a:t>
            </a:r>
            <a:r>
              <a:rPr lang="en-US" i="1" dirty="0"/>
              <a:t>n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with increasing </a:t>
            </a:r>
            <a:r>
              <a:rPr lang="en-US" i="1" dirty="0" smtClean="0"/>
              <a:t>n </a:t>
            </a:r>
            <a:r>
              <a:rPr lang="en-US" dirty="0" smtClean="0"/>
              <a:t>modes become radially more localized &amp; mode position moves towards core</a:t>
            </a:r>
            <a:endParaRPr lang="en-US" i="1" dirty="0" smtClean="0"/>
          </a:p>
        </p:txBody>
      </p:sp>
      <p:pic>
        <p:nvPicPr>
          <p:cNvPr id="2213" name="Picture 16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2386048"/>
            <a:ext cx="5040560" cy="343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35" name="Picture 28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13665" y="968117"/>
            <a:ext cx="3522831" cy="481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302026" y="5890510"/>
            <a:ext cx="2864567" cy="523220"/>
          </a:xfrm>
          <a:prstGeom prst="rect">
            <a:avLst/>
          </a:prstGeom>
          <a:solidFill>
            <a:srgbClr val="E3E3E3"/>
          </a:solidFill>
        </p:spPr>
        <p:txBody>
          <a:bodyPr wrap="none">
            <a:spAutoFit/>
          </a:bodyPr>
          <a:lstStyle/>
          <a:p>
            <a:r>
              <a:rPr lang="en-US" sz="1400" dirty="0" smtClean="0"/>
              <a:t>Ideal SAW; kin. Effects  modify it, </a:t>
            </a:r>
          </a:p>
          <a:p>
            <a:r>
              <a:rPr lang="en-US" sz="1400" dirty="0" smtClean="0"/>
              <a:t>and generally decrease damping</a:t>
            </a:r>
            <a:endParaRPr lang="de-DE" sz="1400" dirty="0"/>
          </a:p>
        </p:txBody>
      </p:sp>
      <p:sp>
        <p:nvSpPr>
          <p:cNvPr id="10" name="Rectangle 9"/>
          <p:cNvSpPr/>
          <p:nvPr/>
        </p:nvSpPr>
        <p:spPr>
          <a:xfrm>
            <a:off x="6156176" y="5783679"/>
            <a:ext cx="2748180" cy="523220"/>
          </a:xfrm>
          <a:prstGeom prst="rect">
            <a:avLst/>
          </a:prstGeom>
          <a:solidFill>
            <a:srgbClr val="E3E3E3"/>
          </a:solidFill>
        </p:spPr>
        <p:txBody>
          <a:bodyPr wrap="square">
            <a:spAutoFit/>
          </a:bodyPr>
          <a:lstStyle/>
          <a:p>
            <a:r>
              <a:rPr lang="en-US" sz="1400" dirty="0" smtClean="0"/>
              <a:t>Non-</a:t>
            </a:r>
            <a:r>
              <a:rPr lang="en-US" sz="1400" dirty="0" err="1" smtClean="0"/>
              <a:t>perturbatively</a:t>
            </a:r>
            <a:r>
              <a:rPr lang="en-US" sz="1400" dirty="0" smtClean="0"/>
              <a:t> calculated structures (incl. kin. effects)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08544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116632"/>
            <a:ext cx="8352928" cy="457200"/>
          </a:xfrm>
        </p:spPr>
        <p:txBody>
          <a:bodyPr/>
          <a:lstStyle/>
          <a:p>
            <a:r>
              <a:rPr lang="en-US" sz="2800" dirty="0" smtClean="0"/>
              <a:t>4. Linear </a:t>
            </a:r>
            <a:r>
              <a:rPr lang="en-US" sz="2800" dirty="0"/>
              <a:t>Findings: </a:t>
            </a:r>
            <a:r>
              <a:rPr lang="en-US" sz="2400" b="0" dirty="0" smtClean="0"/>
              <a:t>continuum </a:t>
            </a:r>
            <a:r>
              <a:rPr lang="en-US" sz="2400" b="0" dirty="0"/>
              <a:t>&amp; wave structures</a:t>
            </a:r>
            <a:br>
              <a:rPr lang="en-US" sz="2400" b="0" dirty="0"/>
            </a:br>
            <a:r>
              <a:rPr lang="en-US" sz="2400" b="0" dirty="0"/>
              <a:t>                                                                           [Lauber’15]</a:t>
            </a:r>
            <a:endParaRPr lang="de-DE" sz="2400" b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Mirjam Schneller | EFTC | Lisboa | Oct. 6, 2015 | Page</a:t>
            </a:r>
            <a:endParaRPr lang="en-GB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308725"/>
            <a:ext cx="2133600" cy="365125"/>
          </a:xfrm>
        </p:spPr>
        <p:txBody>
          <a:bodyPr/>
          <a:lstStyle/>
          <a:p>
            <a:fld id="{6A6D9FA1-99C7-4910-8E32-B85D378B0060}" type="slidenum">
              <a:rPr lang="en-GB" smtClean="0"/>
              <a:pPr/>
              <a:t>56</a:t>
            </a:fld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764704"/>
            <a:ext cx="4176464" cy="39891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36712"/>
            <a:ext cx="4320480" cy="385360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7544" y="4797152"/>
            <a:ext cx="84249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Comparison between “box-like” and peaked density profile:</a:t>
            </a:r>
          </a:p>
          <a:p>
            <a:r>
              <a:rPr lang="en-US" dirty="0" smtClean="0"/>
              <a:t>if the </a:t>
            </a:r>
            <a:r>
              <a:rPr lang="en-US" b="1" dirty="0" smtClean="0"/>
              <a:t>density (</a:t>
            </a:r>
            <a:r>
              <a:rPr lang="el-GR" b="1" i="1" dirty="0" smtClean="0"/>
              <a:t>ρ</a:t>
            </a:r>
            <a:r>
              <a:rPr lang="en-US" b="1" i="1" dirty="0" smtClean="0"/>
              <a:t>)</a:t>
            </a:r>
            <a:r>
              <a:rPr lang="en-US" b="1" dirty="0" smtClean="0"/>
              <a:t> profile </a:t>
            </a:r>
            <a:r>
              <a:rPr lang="en-US" dirty="0" smtClean="0"/>
              <a:t>is more peaked → continuum </a:t>
            </a:r>
            <a:r>
              <a:rPr lang="en-US" b="1" dirty="0" smtClean="0"/>
              <a:t>damping decreased,</a:t>
            </a:r>
          </a:p>
          <a:p>
            <a:r>
              <a:rPr lang="en-US" dirty="0" smtClean="0"/>
              <a:t>since SAW intersects with TAE structure radially further outside.</a:t>
            </a:r>
          </a:p>
          <a:p>
            <a:r>
              <a:rPr lang="en-US" dirty="0" smtClean="0"/>
              <a:t>The mode structures do not change significantly.</a:t>
            </a:r>
          </a:p>
          <a:p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5724128" y="2132856"/>
                <a:ext cx="1224136" cy="709681"/>
              </a:xfrm>
              <a:prstGeom prst="rect">
                <a:avLst/>
              </a:prstGeom>
              <a:solidFill>
                <a:srgbClr val="E3E3E3"/>
              </a:solidFill>
            </p:spPr>
            <p:txBody>
              <a:bodyPr wrap="square">
                <a:spAutoFit/>
              </a:bodyPr>
              <a:lstStyle/>
              <a:p>
                <a:r>
                  <a:rPr lang="de-DE" dirty="0" smtClean="0"/>
                  <a:t>𝜔</a:t>
                </a:r>
                <a:r>
                  <a:rPr lang="de-DE" baseline="-25000" dirty="0" smtClean="0"/>
                  <a:t>A</a:t>
                </a:r>
                <a:r>
                  <a:rPr lang="de-DE" dirty="0" smtClean="0"/>
                  <a:t>  ∝𝑘</a:t>
                </a:r>
                <a14:m>
                  <m:oMath xmlns:m="http://schemas.openxmlformats.org/officeDocument/2006/math">
                    <m:r>
                      <a:rPr lang="de-DE" i="1" baseline="-25000" smtClean="0">
                        <a:latin typeface="Cambria Math"/>
                        <a:ea typeface="Cambria Math"/>
                      </a:rPr>
                      <m:t>∥</m:t>
                    </m:r>
                  </m:oMath>
                </a14:m>
                <a:r>
                  <a:rPr lang="de-DE" dirty="0" err="1" smtClean="0"/>
                  <a:t>v</a:t>
                </a:r>
                <a:r>
                  <a:rPr lang="de-DE" baseline="-25000" dirty="0" err="1" smtClean="0"/>
                  <a:t>A</a:t>
                </a:r>
                <a:endParaRPr lang="de-DE" baseline="-25000" dirty="0" smtClean="0"/>
              </a:p>
              <a:p>
                <a:r>
                  <a:rPr lang="de-DE" baseline="-25000" dirty="0"/>
                  <a:t> </a:t>
                </a:r>
                <a:r>
                  <a:rPr lang="de-DE" dirty="0" smtClean="0"/>
                  <a:t>     ∝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de-DE" i="1" smtClean="0">
                            <a:latin typeface="Cambria Math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de-DE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/>
                              </a:rPr>
                              <m:t>𝑞</m:t>
                            </m:r>
                          </m:den>
                        </m:f>
                      </m:e>
                    </m:box>
                  </m:oMath>
                </a14:m>
                <a:r>
                  <a:rPr lang="de-DE" dirty="0" smtClean="0"/>
                  <a:t>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de-DE" i="1" dirty="0" smtClean="0">
                            <a:latin typeface="Cambria Math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de-DE" i="1" dirty="0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b="0" i="1" dirty="0" smtClean="0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de-DE" i="1" dirty="0" smtClean="0">
                                    <a:latin typeface="Cambria Math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m:rPr>
                                    <m:sty m:val="p"/>
                                  </m:rPr>
                                  <a:rPr lang="el-GR" i="1" dirty="0" smtClean="0">
                                    <a:latin typeface="Cambria Math"/>
                                  </a:rPr>
                                  <m:t>ρ</m:t>
                                </m:r>
                              </m:e>
                            </m:rad>
                          </m:den>
                        </m:f>
                      </m:e>
                    </m:box>
                  </m:oMath>
                </a14:m>
                <a:r>
                  <a:rPr lang="de-DE" dirty="0" smtClean="0"/>
                  <a:t> </a:t>
                </a:r>
                <a:endParaRPr lang="de-DE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4128" y="2132856"/>
                <a:ext cx="1224136" cy="709681"/>
              </a:xfrm>
              <a:prstGeom prst="rect">
                <a:avLst/>
              </a:prstGeom>
              <a:blipFill rotWithShape="1">
                <a:blip r:embed="rId5"/>
                <a:stretch>
                  <a:fillRect l="-4478" t="-5172" b="-344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6228184" y="3068960"/>
            <a:ext cx="19147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smtClean="0"/>
              <a:t>SAW continuum</a:t>
            </a:r>
            <a:endParaRPr lang="de-DE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7812360" y="2842537"/>
            <a:ext cx="330535" cy="298431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678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116632"/>
            <a:ext cx="8352928" cy="457200"/>
          </a:xfrm>
        </p:spPr>
        <p:txBody>
          <a:bodyPr/>
          <a:lstStyle/>
          <a:p>
            <a:r>
              <a:rPr lang="en-US" sz="2800" dirty="0" smtClean="0"/>
              <a:t>4. Linear </a:t>
            </a:r>
            <a:r>
              <a:rPr lang="en-US" sz="2800" dirty="0" err="1" smtClean="0"/>
              <a:t>Findings:</a:t>
            </a:r>
            <a:r>
              <a:rPr lang="en-US" sz="2400" b="0" dirty="0" err="1"/>
              <a:t>continuum</a:t>
            </a:r>
            <a:r>
              <a:rPr lang="en-US" sz="2400" b="0" dirty="0"/>
              <a:t> &amp; wave structures</a:t>
            </a:r>
            <a:br>
              <a:rPr lang="en-US" sz="2400" b="0" dirty="0"/>
            </a:br>
            <a:r>
              <a:rPr lang="en-US" sz="2400" b="0" dirty="0"/>
              <a:t>                                                                           [Lauber’15]</a:t>
            </a:r>
            <a:endParaRPr lang="de-DE" sz="2400" b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Mirjam Schneller | EFTC | Lisboa | Oct. 6, 2015 | Page</a:t>
            </a:r>
            <a:endParaRPr lang="en-GB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010400" y="6308725"/>
            <a:ext cx="2133600" cy="365125"/>
          </a:xfrm>
        </p:spPr>
        <p:txBody>
          <a:bodyPr/>
          <a:lstStyle/>
          <a:p>
            <a:fld id="{6A6D9FA1-99C7-4910-8E32-B85D378B0060}" type="slidenum">
              <a:rPr lang="en-GB" smtClean="0"/>
              <a:pPr/>
              <a:t>57</a:t>
            </a:fld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00" y="902949"/>
            <a:ext cx="3793904" cy="385360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7504" y="4976425"/>
            <a:ext cx="8928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Comparison between flat/”box like” and peaked </a:t>
            </a:r>
            <a:r>
              <a:rPr lang="en-US" i="1" dirty="0" smtClean="0"/>
              <a:t>q</a:t>
            </a:r>
            <a:r>
              <a:rPr lang="en-US" dirty="0" smtClean="0"/>
              <a:t> profile:</a:t>
            </a:r>
          </a:p>
          <a:p>
            <a:r>
              <a:rPr lang="en-US" dirty="0" smtClean="0"/>
              <a:t>If the </a:t>
            </a:r>
            <a:r>
              <a:rPr lang="en-US" b="1" i="1" dirty="0" smtClean="0"/>
              <a:t>q</a:t>
            </a:r>
            <a:r>
              <a:rPr lang="en-US" b="1" dirty="0" smtClean="0"/>
              <a:t> profile </a:t>
            </a:r>
            <a:r>
              <a:rPr lang="en-US" dirty="0" smtClean="0"/>
              <a:t>is not continuously close to 1 → less dense cluster of TAEs, </a:t>
            </a:r>
          </a:p>
          <a:p>
            <a:r>
              <a:rPr lang="en-US" dirty="0" smtClean="0"/>
              <a:t>more localized TAE structures – both can serve </a:t>
            </a:r>
            <a:r>
              <a:rPr lang="en-US" b="1" dirty="0" smtClean="0"/>
              <a:t>as transport barrier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932040" y="3725699"/>
                <a:ext cx="2088232" cy="711413"/>
              </a:xfrm>
              <a:prstGeom prst="rect">
                <a:avLst/>
              </a:prstGeom>
              <a:solidFill>
                <a:srgbClr val="E3E3E3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𝑞</m:t>
                      </m:r>
                      <m:r>
                        <a:rPr lang="en-US" b="0" i="1" baseline="-25000" smtClean="0">
                          <a:latin typeface="Cambria Math"/>
                        </a:rPr>
                        <m:t>𝑇𝐴𝐸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type m:val="skw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2040" y="3725699"/>
                <a:ext cx="2088232" cy="71141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262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Findings: drive &amp; resonances</a:t>
            </a:r>
            <a:endParaRPr lang="de-D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Mirjam Schneller | EFTC | Lisboa | Oct. 6, 2015 | Page</a:t>
            </a:r>
            <a:endParaRPr lang="en-GB" dirty="0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7010400" y="6308725"/>
            <a:ext cx="2133600" cy="365125"/>
          </a:xfrm>
        </p:spPr>
        <p:txBody>
          <a:bodyPr/>
          <a:lstStyle/>
          <a:p>
            <a:fld id="{6A6D9FA1-99C7-4910-8E32-B85D378B0060}" type="slidenum">
              <a:rPr lang="en-GB" smtClean="0"/>
              <a:pPr/>
              <a:t>58</a:t>
            </a:fld>
            <a:endParaRPr lang="en-GB" dirty="0"/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6584" y="3120767"/>
            <a:ext cx="4109392" cy="297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4008" y="3120766"/>
            <a:ext cx="4320480" cy="304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6584" y="706176"/>
            <a:ext cx="3893368" cy="254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0032" y="656702"/>
            <a:ext cx="3888432" cy="254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8313" y="2636912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λ</a:t>
            </a:r>
            <a:r>
              <a:rPr lang="en-US" dirty="0" smtClean="0"/>
              <a:t>=0.6</a:t>
            </a:r>
            <a:endParaRPr lang="de-DE" dirty="0"/>
          </a:p>
        </p:txBody>
      </p:sp>
      <p:sp>
        <p:nvSpPr>
          <p:cNvPr id="14" name="TextBox 13"/>
          <p:cNvSpPr txBox="1"/>
          <p:nvPr/>
        </p:nvSpPr>
        <p:spPr>
          <a:xfrm>
            <a:off x="5256825" y="2636912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λ</a:t>
            </a:r>
            <a:r>
              <a:rPr lang="en-US" dirty="0" smtClean="0"/>
              <a:t>=1.0</a:t>
            </a:r>
            <a:endParaRPr lang="de-DE" dirty="0"/>
          </a:p>
        </p:txBody>
      </p:sp>
      <p:sp>
        <p:nvSpPr>
          <p:cNvPr id="15" name="TextBox 14"/>
          <p:cNvSpPr txBox="1"/>
          <p:nvPr/>
        </p:nvSpPr>
        <p:spPr>
          <a:xfrm>
            <a:off x="683568" y="3356992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s=0.5</a:t>
            </a:r>
            <a:endParaRPr lang="de-DE" dirty="0"/>
          </a:p>
        </p:txBody>
      </p:sp>
      <p:sp>
        <p:nvSpPr>
          <p:cNvPr id="16" name="TextBox 15"/>
          <p:cNvSpPr txBox="1"/>
          <p:nvPr/>
        </p:nvSpPr>
        <p:spPr>
          <a:xfrm>
            <a:off x="5256825" y="3356992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s=0.5</a:t>
            </a:r>
            <a:endParaRPr lang="de-DE" dirty="0"/>
          </a:p>
        </p:txBody>
      </p:sp>
      <p:sp>
        <p:nvSpPr>
          <p:cNvPr id="17" name="TextBox 16"/>
          <p:cNvSpPr txBox="1"/>
          <p:nvPr/>
        </p:nvSpPr>
        <p:spPr>
          <a:xfrm>
            <a:off x="3966203" y="2564904"/>
            <a:ext cx="1253869" cy="7386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n</a:t>
            </a:r>
            <a:r>
              <a:rPr lang="en-US" sz="1400" dirty="0" smtClean="0"/>
              <a:t>=12 (blue)</a:t>
            </a:r>
          </a:p>
          <a:p>
            <a:r>
              <a:rPr lang="en-US" sz="1400" i="1" dirty="0" smtClean="0"/>
              <a:t>n</a:t>
            </a:r>
            <a:r>
              <a:rPr lang="en-US" sz="1400" dirty="0" smtClean="0"/>
              <a:t>=21 (yellow)</a:t>
            </a:r>
          </a:p>
          <a:p>
            <a:r>
              <a:rPr lang="en-US" sz="1400" i="1" dirty="0"/>
              <a:t>n</a:t>
            </a:r>
            <a:r>
              <a:rPr lang="en-US" sz="1400" dirty="0" smtClean="0"/>
              <a:t>=30 (red)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420633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9"/>
              <p:cNvSpPr>
                <a:spLocks noGrp="1"/>
              </p:cNvSpPr>
              <p:nvPr>
                <p:ph idx="1"/>
              </p:nvPr>
            </p:nvSpPr>
            <p:spPr>
              <a:xfrm>
                <a:off x="590872" y="836712"/>
                <a:ext cx="8229600" cy="489654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de-DE" dirty="0" smtClean="0"/>
                  <a:t>Energy </a:t>
                </a:r>
                <a:r>
                  <a:rPr lang="de-DE" dirty="0" err="1" smtClean="0"/>
                  <a:t>exchange</a:t>
                </a:r>
                <a:r>
                  <a:rPr lang="de-DE" dirty="0" smtClean="0"/>
                  <a:t>  </a:t>
                </a:r>
                <a14:m>
                  <m:oMath xmlns:m="http://schemas.openxmlformats.org/officeDocument/2006/math">
                    <m:r>
                      <a:rPr lang="el-GR" sz="4000" i="1" smtClean="0">
                        <a:latin typeface="Cambria Math"/>
                        <a:ea typeface="Cambria Math"/>
                      </a:rPr>
                      <m:t>𝛿</m:t>
                    </m:r>
                    <m:r>
                      <a:rPr lang="en-US" sz="4000" b="0" i="1" smtClean="0">
                        <a:latin typeface="Cambria Math"/>
                        <a:ea typeface="Cambria Math"/>
                      </a:rPr>
                      <m:t>𝐸</m:t>
                    </m:r>
                    <m:r>
                      <a:rPr lang="en-US" sz="4000" b="0" i="1" smtClean="0">
                        <a:latin typeface="Cambria Math"/>
                        <a:ea typeface="Cambria Math"/>
                      </a:rPr>
                      <m:t> ∝ </m:t>
                    </m:r>
                    <m:f>
                      <m:fPr>
                        <m:ctrlPr>
                          <a:rPr lang="de-DE" sz="40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de-DE" sz="4000" i="1" smtClean="0">
                            <a:latin typeface="Cambria Math"/>
                            <a:ea typeface="Cambria Math"/>
                          </a:rPr>
                          <m:t>𝛻</m:t>
                        </m:r>
                        <m:r>
                          <a:rPr lang="en-US" sz="4000" b="0" i="1" smtClean="0">
                            <a:latin typeface="Cambria Math"/>
                            <a:ea typeface="Cambria Math"/>
                          </a:rPr>
                          <m:t>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4000" b="0" i="1" smtClean="0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de-DE" sz="4000" i="1">
                                    <a:latin typeface="Cambria Math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de-DE" sz="4000" i="1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4000" i="1">
                                        <a:latin typeface="Cambria Math"/>
                                      </a:rPr>
                                      <m:t>𝜕</m:t>
                                    </m:r>
                                    <m:r>
                                      <a:rPr lang="en-US" sz="4000" i="1">
                                        <a:latin typeface="Cambria Math"/>
                                      </a:rPr>
                                      <m:t>𝑓</m:t>
                                    </m:r>
                                  </m:num>
                                  <m:den>
                                    <m:r>
                                      <a:rPr lang="de-DE" sz="4000" i="1">
                                        <a:latin typeface="Cambria Math"/>
                                      </a:rPr>
                                      <m:t>𝜕</m:t>
                                    </m:r>
                                    <m:r>
                                      <a:rPr lang="en-US" sz="4000" i="1">
                                        <a:latin typeface="Cambria Math"/>
                                      </a:rPr>
                                      <m:t>𝐸</m:t>
                                    </m:r>
                                  </m:den>
                                </m:f>
                                <m:r>
                                  <a:rPr lang="en-US" sz="4000" b="0" i="1" smtClean="0">
                                    <a:latin typeface="Cambria Math"/>
                                  </a:rPr>
                                  <m:t>  </m:t>
                                </m:r>
                                <m:r>
                                  <a:rPr lang="en-US" sz="4000" i="1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US" sz="4000" b="0" i="1" smtClean="0">
                                    <a:latin typeface="Cambria Math"/>
                                  </a:rPr>
                                  <m:t>  </m:t>
                                </m:r>
                                <m:f>
                                  <m:fPr>
                                    <m:ctrlPr>
                                      <a:rPr lang="en-US" sz="4000" i="1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000" i="1">
                                        <a:latin typeface="Cambria Math"/>
                                      </a:rPr>
                                      <m:t>𝜕</m:t>
                                    </m:r>
                                    <m:r>
                                      <a:rPr lang="en-US" sz="4000" i="1">
                                        <a:latin typeface="Cambria Math"/>
                                      </a:rPr>
                                      <m:t>𝑓</m:t>
                                    </m:r>
                                  </m:num>
                                  <m:den>
                                    <m:r>
                                      <a:rPr lang="en-US" sz="4000" i="1">
                                        <a:latin typeface="Cambria Math"/>
                                      </a:rPr>
                                      <m:t>𝜕</m:t>
                                    </m:r>
                                    <m:r>
                                      <a:rPr lang="en-US" sz="4000" i="1">
                                        <a:latin typeface="Cambria Math"/>
                                      </a:rPr>
                                      <m:t>𝑃</m:t>
                                    </m:r>
                                    <m:r>
                                      <a:rPr lang="en-US" sz="4000" i="1" baseline="-25000">
                                        <a:latin typeface="Cambria Math"/>
                                        <a:ea typeface="Cambria Math"/>
                                      </a:rPr>
                                      <m:t>𝜁</m:t>
                                    </m:r>
                                  </m:den>
                                </m:f>
                              </m:e>
                            </m:d>
                            <m:r>
                              <a:rPr lang="en-US" sz="4000" i="1">
                                <a:latin typeface="Cambria Math"/>
                              </a:rPr>
                              <m:t> </m:t>
                            </m:r>
                            <m:r>
                              <a:rPr lang="en-US" sz="4000" i="1">
                                <a:latin typeface="Cambria Math"/>
                                <a:ea typeface="Cambria Math"/>
                              </a:rPr>
                              <m:t>∙</m:t>
                            </m:r>
                            <m:r>
                              <a:rPr lang="en-US" sz="4000" i="1">
                                <a:latin typeface="Cambria Math"/>
                              </a:rPr>
                              <m:t> </m:t>
                            </m:r>
                            <m:r>
                              <a:rPr lang="en-US" sz="4000" b="0" i="1" smtClean="0">
                                <a:latin typeface="Cambria Math"/>
                              </a:rPr>
                              <m:t> </m:t>
                            </m:r>
                            <m:r>
                              <a:rPr lang="de-DE" sz="4000" i="1">
                                <a:latin typeface="Cambria Math"/>
                                <a:ea typeface="Cambria Math"/>
                              </a:rPr>
                              <m:t>𝜙</m:t>
                            </m:r>
                            <m:r>
                              <a:rPr lang="en-US" sz="4000" b="0" i="1" smtClean="0">
                                <a:latin typeface="Cambria Math"/>
                                <a:ea typeface="Cambria Math"/>
                              </a:rPr>
                              <m:t> </m:t>
                            </m:r>
                          </m:e>
                        </m:d>
                      </m:num>
                      <m:den>
                        <m:r>
                          <a:rPr lang="de-DE" sz="4000" i="1" smtClean="0">
                            <a:latin typeface="Cambria Math"/>
                            <a:ea typeface="Cambria Math"/>
                          </a:rPr>
                          <m:t>𝜔</m:t>
                        </m:r>
                        <m:r>
                          <a:rPr lang="en-US" sz="4000" b="0" i="1" smtClean="0">
                            <a:latin typeface="Cambria Math"/>
                            <a:ea typeface="Cambria Math"/>
                          </a:rPr>
                          <m:t>−</m:t>
                        </m:r>
                        <m:r>
                          <a:rPr lang="en-US" sz="4000" b="0" i="1" smtClean="0">
                            <a:latin typeface="Cambria Math"/>
                            <a:ea typeface="Cambria Math"/>
                          </a:rPr>
                          <m:t>𝜔</m:t>
                        </m:r>
                        <m:r>
                          <a:rPr lang="en-US" sz="4000" b="0" i="1" baseline="-25000" smtClean="0">
                            <a:latin typeface="Cambria Math"/>
                            <a:ea typeface="Cambria Math"/>
                          </a:rPr>
                          <m:t>𝑟𝑒𝑠</m:t>
                        </m:r>
                      </m:den>
                    </m:f>
                  </m:oMath>
                </a14:m>
                <a:endParaRPr lang="de-DE" sz="4000" dirty="0"/>
              </a:p>
            </p:txBody>
          </p:sp>
        </mc:Choice>
        <mc:Fallback xmlns="">
          <p:sp>
            <p:nvSpPr>
              <p:cNvPr id="10" name="Content Placeholder 9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0872" y="836712"/>
                <a:ext cx="8229600" cy="4896544"/>
              </a:xfrm>
              <a:blipFill rotWithShape="1">
                <a:blip r:embed="rId2"/>
                <a:stretch>
                  <a:fillRect l="-118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7236296" cy="457200"/>
          </a:xfrm>
        </p:spPr>
        <p:txBody>
          <a:bodyPr/>
          <a:lstStyle/>
          <a:p>
            <a:r>
              <a:rPr lang="en-US" sz="2800" dirty="0" smtClean="0"/>
              <a:t>2.1 EP– </a:t>
            </a:r>
            <a:r>
              <a:rPr lang="en-US" sz="2800" dirty="0" err="1" smtClean="0"/>
              <a:t>Alfvénic</a:t>
            </a:r>
            <a:r>
              <a:rPr lang="en-US" sz="2800" dirty="0" smtClean="0"/>
              <a:t> Wave Energy Exchange</a:t>
            </a:r>
            <a:endParaRPr lang="de-DE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Mirjam Schneller | EFTC | Lisboa | Oct. 6, 2015 | Page</a:t>
            </a:r>
            <a:endParaRPr lang="en-GB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010400" y="6308725"/>
            <a:ext cx="2133600" cy="365125"/>
          </a:xfrm>
        </p:spPr>
        <p:txBody>
          <a:bodyPr/>
          <a:lstStyle/>
          <a:p>
            <a:fld id="{6A6D9FA1-99C7-4910-8E32-B85D378B0060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8" name="Shape 98"/>
          <p:cNvSpPr/>
          <p:nvPr/>
        </p:nvSpPr>
        <p:spPr>
          <a:xfrm>
            <a:off x="5644022" y="1772816"/>
            <a:ext cx="1376250" cy="500386"/>
          </a:xfrm>
          <a:prstGeom prst="rect">
            <a:avLst/>
          </a:prstGeom>
          <a:ln w="38100">
            <a:solidFill>
              <a:srgbClr val="0048AA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lvl="0"/>
            <a:endParaRPr dirty="0">
              <a:latin typeface="Arial" panose="020B0604020202020204" pitchFamily="34" charset="0"/>
            </a:endParaRPr>
          </a:p>
        </p:txBody>
      </p:sp>
      <p:sp>
        <p:nvSpPr>
          <p:cNvPr id="9" name="Shape 96"/>
          <p:cNvSpPr/>
          <p:nvPr/>
        </p:nvSpPr>
        <p:spPr>
          <a:xfrm>
            <a:off x="5933627" y="905050"/>
            <a:ext cx="1014637" cy="867766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lvl="0"/>
            <a:endParaRPr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29873" name="Picture 17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4015" y="2490095"/>
            <a:ext cx="5112167" cy="374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ght Arrow 2"/>
          <p:cNvSpPr/>
          <p:nvPr/>
        </p:nvSpPr>
        <p:spPr>
          <a:xfrm rot="19063422" flipH="1">
            <a:off x="5320573" y="5337310"/>
            <a:ext cx="646866" cy="288032"/>
          </a:xfrm>
          <a:prstGeom prst="rightArrow">
            <a:avLst>
              <a:gd name="adj1" fmla="val 3015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Box 5"/>
          <p:cNvSpPr txBox="1"/>
          <p:nvPr/>
        </p:nvSpPr>
        <p:spPr>
          <a:xfrm>
            <a:off x="5933627" y="4440014"/>
            <a:ext cx="3036409" cy="10772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Negative gradient in radial EP </a:t>
            </a:r>
          </a:p>
          <a:p>
            <a:r>
              <a:rPr lang="en-US" sz="1600" dirty="0" smtClean="0"/>
              <a:t>distribution function leads to</a:t>
            </a:r>
          </a:p>
          <a:p>
            <a:r>
              <a:rPr lang="en-US" sz="1600" dirty="0" smtClean="0"/>
              <a:t>mode drive by profile flattening</a:t>
            </a:r>
          </a:p>
          <a:p>
            <a:r>
              <a:rPr lang="en-US" sz="1600" dirty="0" smtClean="0"/>
              <a:t>[</a:t>
            </a:r>
            <a:r>
              <a:rPr lang="en-US" sz="1400" dirty="0" smtClean="0"/>
              <a:t>Fu’89</a:t>
            </a:r>
            <a:r>
              <a:rPr lang="en-US" sz="1600" dirty="0" smtClean="0"/>
              <a:t>].</a:t>
            </a:r>
          </a:p>
        </p:txBody>
      </p:sp>
      <p:sp>
        <p:nvSpPr>
          <p:cNvPr id="11" name="Shape 96"/>
          <p:cNvSpPr/>
          <p:nvPr/>
        </p:nvSpPr>
        <p:spPr>
          <a:xfrm>
            <a:off x="5940152" y="4440014"/>
            <a:ext cx="3029884" cy="1041312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lvl="0"/>
            <a:endParaRPr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Right Arrow 11"/>
          <p:cNvSpPr/>
          <p:nvPr/>
        </p:nvSpPr>
        <p:spPr>
          <a:xfrm rot="8601427" flipH="1">
            <a:off x="5528336" y="2402767"/>
            <a:ext cx="448133" cy="288032"/>
          </a:xfrm>
          <a:prstGeom prst="rightArrow">
            <a:avLst>
              <a:gd name="adj1" fmla="val 3015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959055" y="2239211"/>
                <a:ext cx="4470044" cy="86177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Particles’ precession (</a:t>
                </a:r>
                <a:r>
                  <a:rPr lang="en-US" sz="1600" i="1" dirty="0" smtClean="0"/>
                  <a:t>d</a:t>
                </a:r>
                <a:r>
                  <a:rPr lang="en-US" sz="1600" dirty="0" smtClean="0"/>
                  <a:t>rift) and </a:t>
                </a:r>
                <a:r>
                  <a:rPr lang="en-US" sz="1600" i="1" dirty="0" smtClean="0"/>
                  <a:t>b</a:t>
                </a:r>
                <a:r>
                  <a:rPr lang="en-US" sz="1600" dirty="0" smtClean="0"/>
                  <a:t>ounce </a:t>
                </a:r>
              </a:p>
              <a:p>
                <a:r>
                  <a:rPr lang="en-US" sz="1600" dirty="0" smtClean="0"/>
                  <a:t>frequencies can resonate w/ mode frequency:</a:t>
                </a:r>
              </a:p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𝜔</m:t>
                    </m:r>
                    <m:r>
                      <a:rPr lang="en-US" i="1" smtClean="0">
                        <a:latin typeface="Cambria Math"/>
                        <a:ea typeface="Cambria Math"/>
                      </a:rPr>
                      <m:t>≈−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𝑛</m:t>
                    </m:r>
                    <m:r>
                      <a:rPr lang="en-US" i="1" smtClean="0">
                        <a:latin typeface="Cambria Math"/>
                        <a:ea typeface="Cambria Math"/>
                      </a:rPr>
                      <m:t>𝜔</m:t>
                    </m:r>
                    <m:r>
                      <a:rPr lang="en-US" b="0" i="1" baseline="-25000" smtClean="0">
                        <a:latin typeface="Cambria Math"/>
                        <a:ea typeface="Cambria Math"/>
                      </a:rPr>
                      <m:t>𝐷</m:t>
                    </m:r>
                    <m:r>
                      <a:rPr lang="en-US" i="1" smtClean="0">
                        <a:latin typeface="Cambria Math"/>
                        <a:ea typeface="Cambria Math"/>
                      </a:rPr>
                      <m:t>−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[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𝑛𝑞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−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𝑚</m:t>
                        </m:r>
                      </m:e>
                    </m:d>
                    <m:r>
                      <a:rPr lang="en-US" b="0" i="1" smtClean="0">
                        <a:latin typeface="Cambria Math"/>
                        <a:ea typeface="Cambria Math"/>
                      </a:rPr>
                      <m:t>𝜎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−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𝑝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]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𝜔</m:t>
                    </m:r>
                    <m:r>
                      <a:rPr lang="en-US" b="0" i="1" baseline="-25000" smtClean="0">
                        <a:latin typeface="Cambria Math"/>
                        <a:ea typeface="Cambria Math"/>
                      </a:rPr>
                      <m:t>𝑏</m:t>
                    </m:r>
                  </m:oMath>
                </a14:m>
                <a:r>
                  <a:rPr lang="en-US" dirty="0" smtClean="0"/>
                  <a:t>  [</a:t>
                </a:r>
                <a:r>
                  <a:rPr lang="en-US" sz="1400" dirty="0" smtClean="0"/>
                  <a:t>Porcelli’94</a:t>
                </a:r>
                <a:r>
                  <a:rPr lang="en-US" dirty="0" smtClean="0"/>
                  <a:t>]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055" y="2239211"/>
                <a:ext cx="4470044" cy="861774"/>
              </a:xfrm>
              <a:prstGeom prst="rect">
                <a:avLst/>
              </a:prstGeom>
              <a:blipFill rotWithShape="1">
                <a:blip r:embed="rId4"/>
                <a:stretch>
                  <a:fillRect l="-681" t="-2113" r="-954" b="-985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Shape 98"/>
          <p:cNvSpPr/>
          <p:nvPr/>
        </p:nvSpPr>
        <p:spPr>
          <a:xfrm>
            <a:off x="966052" y="2204864"/>
            <a:ext cx="4470044" cy="861774"/>
          </a:xfrm>
          <a:prstGeom prst="rect">
            <a:avLst/>
          </a:prstGeom>
          <a:ln w="38100">
            <a:solidFill>
              <a:srgbClr val="0048AA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lvl="0"/>
            <a:endParaRPr dirty="0">
              <a:latin typeface="Arial" panose="020B0604020202020204" pitchFamily="34" charset="0"/>
            </a:endParaRPr>
          </a:p>
        </p:txBody>
      </p:sp>
      <p:sp>
        <p:nvSpPr>
          <p:cNvPr id="16" name="Shape 98"/>
          <p:cNvSpPr/>
          <p:nvPr/>
        </p:nvSpPr>
        <p:spPr>
          <a:xfrm>
            <a:off x="7308304" y="914129"/>
            <a:ext cx="432048" cy="725635"/>
          </a:xfrm>
          <a:prstGeom prst="rect">
            <a:avLst/>
          </a:prstGeom>
          <a:noFill/>
          <a:ln w="38100">
            <a:solidFill>
              <a:srgbClr val="007E39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lvl="0"/>
            <a:endParaRPr dirty="0">
              <a:solidFill>
                <a:srgbClr val="007E39"/>
              </a:solidFill>
              <a:latin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984738" y="5715426"/>
            <a:ext cx="3094082" cy="584775"/>
          </a:xfrm>
          <a:prstGeom prst="rect">
            <a:avLst/>
          </a:prstGeom>
          <a:solidFill>
            <a:srgbClr val="E3E3E3"/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“</a:t>
            </a:r>
            <a:r>
              <a:rPr lang="el-GR" sz="1600" dirty="0" smtClean="0">
                <a:solidFill>
                  <a:srgbClr val="C00000"/>
                </a:solidFill>
              </a:rPr>
              <a:t>ζ</a:t>
            </a:r>
            <a:r>
              <a:rPr lang="en-US" sz="1600" dirty="0" smtClean="0">
                <a:solidFill>
                  <a:srgbClr val="C00000"/>
                </a:solidFill>
              </a:rPr>
              <a:t>” denotes the toroidal angle,</a:t>
            </a:r>
          </a:p>
          <a:p>
            <a:r>
              <a:rPr lang="en-US" sz="1600" dirty="0" smtClean="0">
                <a:solidFill>
                  <a:srgbClr val="C00000"/>
                </a:solidFill>
              </a:rPr>
              <a:t>“P</a:t>
            </a:r>
            <a:r>
              <a:rPr lang="el-GR" sz="1600" baseline="-25000" dirty="0" smtClean="0">
                <a:solidFill>
                  <a:srgbClr val="C00000"/>
                </a:solidFill>
              </a:rPr>
              <a:t>ζ</a:t>
            </a:r>
            <a:r>
              <a:rPr lang="en-US" sz="1600" dirty="0" smtClean="0">
                <a:solidFill>
                  <a:srgbClr val="C00000"/>
                </a:solidFill>
              </a:rPr>
              <a:t>” is the toroidal momentum.</a:t>
            </a:r>
            <a:endParaRPr lang="en-US" sz="1600" baseline="-25000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67944" y="6084004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sz="1400" dirty="0" smtClean="0"/>
              <a:t>Candy’97</a:t>
            </a:r>
            <a:r>
              <a:rPr lang="en-US" dirty="0" smtClean="0"/>
              <a:t>]</a:t>
            </a:r>
            <a:endParaRPr lang="de-DE" dirty="0"/>
          </a:p>
        </p:txBody>
      </p:sp>
      <p:sp>
        <p:nvSpPr>
          <p:cNvPr id="20" name="TextBox 19"/>
          <p:cNvSpPr txBox="1"/>
          <p:nvPr/>
        </p:nvSpPr>
        <p:spPr>
          <a:xfrm>
            <a:off x="6373127" y="2492895"/>
            <a:ext cx="2596909" cy="15696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mag./el. field perturbation,</a:t>
            </a:r>
          </a:p>
          <a:p>
            <a:r>
              <a:rPr lang="en-US" sz="1600" dirty="0" smtClean="0"/>
              <a:t>in this presentation:</a:t>
            </a:r>
          </a:p>
          <a:p>
            <a:r>
              <a:rPr lang="en-US" sz="1600" i="1" dirty="0" err="1" smtClean="0"/>
              <a:t>Toroidicity</a:t>
            </a:r>
            <a:r>
              <a:rPr lang="en-US" sz="1600" i="1" dirty="0" smtClean="0"/>
              <a:t>-induced </a:t>
            </a:r>
            <a:r>
              <a:rPr lang="en-US" sz="1600" i="1" dirty="0" err="1" smtClean="0"/>
              <a:t>Al</a:t>
            </a:r>
            <a:r>
              <a:rPr lang="en-US" sz="1600" i="1" dirty="0" err="1"/>
              <a:t>fvén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Eigenmode</a:t>
            </a:r>
            <a:r>
              <a:rPr lang="en-US" sz="1600" i="1" dirty="0" smtClean="0"/>
              <a:t> </a:t>
            </a:r>
            <a:r>
              <a:rPr lang="en-US" sz="1600" dirty="0" smtClean="0"/>
              <a:t>(TAE) </a:t>
            </a:r>
            <a:r>
              <a:rPr lang="en-US" sz="1400" dirty="0" smtClean="0"/>
              <a:t>[Cheng’85] </a:t>
            </a:r>
            <a:r>
              <a:rPr lang="en-US" sz="1600" dirty="0" smtClean="0"/>
              <a:t>or </a:t>
            </a:r>
            <a:r>
              <a:rPr lang="en-US" sz="1600" i="1" dirty="0" smtClean="0"/>
              <a:t>Reversed Shear </a:t>
            </a:r>
            <a:r>
              <a:rPr lang="en-US" sz="1600" i="1" dirty="0" err="1" smtClean="0"/>
              <a:t>Alfvén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Eigenmode</a:t>
            </a:r>
            <a:r>
              <a:rPr lang="en-US" sz="1600" i="1" dirty="0" smtClean="0"/>
              <a:t> </a:t>
            </a:r>
            <a:r>
              <a:rPr lang="en-US" sz="1600" dirty="0" smtClean="0"/>
              <a:t>(RSAE) </a:t>
            </a:r>
            <a:r>
              <a:rPr lang="en-US" sz="1400" dirty="0" smtClean="0"/>
              <a:t>[Berk’01]</a:t>
            </a:r>
          </a:p>
        </p:txBody>
      </p:sp>
      <p:sp>
        <p:nvSpPr>
          <p:cNvPr id="19" name="Shape 98"/>
          <p:cNvSpPr/>
          <p:nvPr/>
        </p:nvSpPr>
        <p:spPr>
          <a:xfrm>
            <a:off x="6332147" y="2477552"/>
            <a:ext cx="2637889" cy="1585003"/>
          </a:xfrm>
          <a:prstGeom prst="rect">
            <a:avLst/>
          </a:prstGeom>
          <a:ln w="38100">
            <a:solidFill>
              <a:srgbClr val="007E39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lvl="0"/>
            <a:endParaRPr dirty="0">
              <a:latin typeface="Arial" panose="020B0604020202020204" pitchFamily="34" charset="0"/>
            </a:endParaRPr>
          </a:p>
        </p:txBody>
      </p:sp>
      <p:sp>
        <p:nvSpPr>
          <p:cNvPr id="21" name="Right Arrow 20"/>
          <p:cNvSpPr/>
          <p:nvPr/>
        </p:nvSpPr>
        <p:spPr>
          <a:xfrm rot="4527782" flipH="1">
            <a:off x="7362831" y="1893952"/>
            <a:ext cx="590036" cy="315020"/>
          </a:xfrm>
          <a:prstGeom prst="rightArrow">
            <a:avLst>
              <a:gd name="adj1" fmla="val 3015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351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7856"/>
            <a:ext cx="8352928" cy="457200"/>
          </a:xfrm>
        </p:spPr>
        <p:txBody>
          <a:bodyPr/>
          <a:lstStyle/>
          <a:p>
            <a:r>
              <a:rPr lang="en-US" sz="2400" dirty="0" smtClean="0"/>
              <a:t>nonlinear </a:t>
            </a:r>
            <a:r>
              <a:rPr lang="en-US" sz="2400" dirty="0"/>
              <a:t>Behavior: </a:t>
            </a:r>
            <a:r>
              <a:rPr lang="en-US" sz="2400" b="0" dirty="0"/>
              <a:t>Density Threshold for Domino Effect</a:t>
            </a:r>
            <a:endParaRPr lang="de-DE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Mirjam Schneller | EFTC | Lisboa | Oct. 6, 2015 | Page</a:t>
            </a:r>
            <a:endParaRPr lang="en-GB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7010400" y="6308725"/>
            <a:ext cx="2133600" cy="365125"/>
          </a:xfrm>
        </p:spPr>
        <p:txBody>
          <a:bodyPr/>
          <a:lstStyle/>
          <a:p>
            <a:fld id="{6A6D9FA1-99C7-4910-8E32-B85D378B0060}" type="slidenum">
              <a:rPr lang="en-GB" smtClean="0"/>
              <a:pPr/>
              <a:t>59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764704"/>
            <a:ext cx="6871983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63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6. nonlinear Redistribution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de-DE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Mirjam Schneller | EFTC | Lisboa | Oct. 6, 2015 | Page</a:t>
            </a:r>
            <a:endParaRPr lang="en-GB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7010400" y="6308725"/>
            <a:ext cx="2133600" cy="365125"/>
          </a:xfrm>
        </p:spPr>
        <p:txBody>
          <a:bodyPr/>
          <a:lstStyle/>
          <a:p>
            <a:fld id="{6A6D9FA1-99C7-4910-8E32-B85D378B0060}" type="slidenum">
              <a:rPr lang="en-GB" smtClean="0"/>
              <a:pPr/>
              <a:t>60</a:t>
            </a:fld>
            <a:endParaRPr lang="en-GB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7022" y="810508"/>
            <a:ext cx="3265499" cy="2635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18802" y="849425"/>
            <a:ext cx="3265499" cy="2635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89906" y="3829839"/>
            <a:ext cx="3123291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4463989" y="1412776"/>
            <a:ext cx="648072" cy="484632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ight Arrow 8"/>
          <p:cNvSpPr/>
          <p:nvPr/>
        </p:nvSpPr>
        <p:spPr>
          <a:xfrm rot="5400000">
            <a:off x="6918330" y="3397525"/>
            <a:ext cx="351074" cy="484632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tangle 5"/>
          <p:cNvSpPr/>
          <p:nvPr/>
        </p:nvSpPr>
        <p:spPr>
          <a:xfrm>
            <a:off x="755576" y="3812522"/>
            <a:ext cx="38164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redistribution (here in color: change of pressure) moves outwards with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redistribution/flattening becomes energy dependent (due to FOW </a:t>
            </a:r>
            <a:r>
              <a:rPr lang="en-US" dirty="0" smtClean="0"/>
              <a:t>effects?, </a:t>
            </a:r>
            <a:r>
              <a:rPr lang="en-US" dirty="0" smtClean="0"/>
              <a:t>when the broad low-</a:t>
            </a:r>
            <a:r>
              <a:rPr lang="en-US" i="1" dirty="0" smtClean="0"/>
              <a:t>n</a:t>
            </a:r>
            <a:r>
              <a:rPr lang="en-US" dirty="0" smtClean="0"/>
              <a:t> modes become strong). 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6517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Explanation: “Width” of  Resonance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resonances have a certain </a:t>
            </a:r>
            <a:r>
              <a:rPr lang="en-US" b="1" dirty="0" smtClean="0"/>
              <a:t>width in phase space</a:t>
            </a:r>
            <a:r>
              <a:rPr lang="en-US" dirty="0" smtClean="0"/>
              <a:t>, because many potential ensembles of particles (P</a:t>
            </a:r>
            <a:r>
              <a:rPr lang="el-GR" baseline="-25000" dirty="0" smtClean="0"/>
              <a:t>ζ</a:t>
            </a:r>
            <a:r>
              <a:rPr lang="en-US" dirty="0" smtClean="0"/>
              <a:t>,</a:t>
            </a:r>
            <a:r>
              <a:rPr lang="el-GR" dirty="0" smtClean="0"/>
              <a:t>μ</a:t>
            </a:r>
            <a:r>
              <a:rPr lang="en-US" dirty="0" smtClean="0"/>
              <a:t>,C) fulfill the resonance condition (especially if the </a:t>
            </a:r>
            <a:r>
              <a:rPr lang="en-US" i="1" dirty="0" smtClean="0"/>
              <a:t>q</a:t>
            </a:r>
            <a:r>
              <a:rPr lang="en-US" dirty="0" smtClean="0"/>
              <a:t> profile is flat, since </a:t>
            </a:r>
            <a:r>
              <a:rPr lang="el-GR" dirty="0" smtClean="0"/>
              <a:t>ω</a:t>
            </a:r>
            <a:r>
              <a:rPr lang="en-US" baseline="-25000" dirty="0" smtClean="0"/>
              <a:t>b</a:t>
            </a:r>
            <a:r>
              <a:rPr lang="en-US" dirty="0" smtClean="0"/>
              <a:t> and </a:t>
            </a:r>
            <a:r>
              <a:rPr lang="el-GR" dirty="0" smtClean="0"/>
              <a:t>ω</a:t>
            </a:r>
            <a:r>
              <a:rPr lang="en-US" baseline="-25000" dirty="0" smtClean="0"/>
              <a:t>D </a:t>
            </a:r>
            <a:r>
              <a:rPr lang="en-US" dirty="0" smtClean="0"/>
              <a:t>depend on </a:t>
            </a:r>
            <a:r>
              <a:rPr lang="en-US" i="1" dirty="0" smtClean="0"/>
              <a:t>q).</a:t>
            </a:r>
          </a:p>
          <a:p>
            <a:pPr marL="0" indent="0">
              <a:buNone/>
            </a:pPr>
            <a:endParaRPr lang="en-US" i="1" baseline="-25000" dirty="0" smtClean="0"/>
          </a:p>
          <a:p>
            <a:r>
              <a:rPr lang="en-US" dirty="0" smtClean="0"/>
              <a:t>fixing (</a:t>
            </a:r>
            <a:r>
              <a:rPr lang="el-GR" dirty="0"/>
              <a:t>μ</a:t>
            </a:r>
            <a:r>
              <a:rPr lang="en-US" dirty="0"/>
              <a:t>,C</a:t>
            </a:r>
            <a:r>
              <a:rPr lang="en-US" dirty="0" smtClean="0"/>
              <a:t>), not </a:t>
            </a:r>
            <a:r>
              <a:rPr lang="en-US" dirty="0"/>
              <a:t>P</a:t>
            </a:r>
            <a:r>
              <a:rPr lang="el-GR" baseline="-25000" dirty="0"/>
              <a:t>ζ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→ picking 1D-resonance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line for each bounce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harmonic </a:t>
            </a:r>
            <a:r>
              <a:rPr lang="en-US" i="1" dirty="0" smtClean="0"/>
              <a:t>p</a:t>
            </a:r>
          </a:p>
          <a:p>
            <a:pPr marL="0" indent="0">
              <a:buNone/>
            </a:pPr>
            <a:r>
              <a:rPr lang="en-US" i="1" dirty="0" smtClean="0"/>
              <a:t>→ </a:t>
            </a:r>
            <a:r>
              <a:rPr lang="en-US" b="1" dirty="0" smtClean="0"/>
              <a:t>resonance broadening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then results from </a:t>
            </a:r>
          </a:p>
          <a:p>
            <a:pPr marL="0" indent="0">
              <a:buNone/>
            </a:pPr>
            <a:r>
              <a:rPr lang="en-US" i="1" dirty="0"/>
              <a:t> </a:t>
            </a:r>
            <a:r>
              <a:rPr lang="en-US" i="1" dirty="0" smtClean="0"/>
              <a:t>    </a:t>
            </a:r>
            <a:r>
              <a:rPr lang="en-US" dirty="0" smtClean="0"/>
              <a:t>growth rate ɣ….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Mirjam Schneller | EFTC | Lisboa | Oct. 6, 2015 | Page</a:t>
            </a:r>
            <a:endParaRPr lang="en-GB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010400" y="6308725"/>
            <a:ext cx="2133600" cy="365125"/>
          </a:xfrm>
        </p:spPr>
        <p:txBody>
          <a:bodyPr/>
          <a:lstStyle/>
          <a:p>
            <a:fld id="{6A6D9FA1-99C7-4910-8E32-B85D378B0060}" type="slidenum">
              <a:rPr lang="en-GB" smtClean="0"/>
              <a:pPr/>
              <a:t>61</a:t>
            </a:fld>
            <a:endParaRPr lang="en-GB" dirty="0"/>
          </a:p>
        </p:txBody>
      </p:sp>
      <p:pic>
        <p:nvPicPr>
          <p:cNvPr id="30722" name="Picture 2" descr="H:\tmp\output\resplot_oneli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140968"/>
            <a:ext cx="4248472" cy="305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65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ITPA Benchmark: </a:t>
            </a:r>
            <a:r>
              <a:rPr lang="en-US" dirty="0" err="1" smtClean="0"/>
              <a:t>Lyapunov</a:t>
            </a:r>
            <a:r>
              <a:rPr lang="en-US" dirty="0" smtClean="0"/>
              <a:t> Exponent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4896544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another way of looking at phase space behavior: </a:t>
            </a:r>
            <a:r>
              <a:rPr lang="en-US" sz="2000" dirty="0" err="1" smtClean="0"/>
              <a:t>Lyapunov</a:t>
            </a:r>
            <a:r>
              <a:rPr lang="en-US" sz="2000" dirty="0" smtClean="0"/>
              <a:t> Exponent (without needing to know the resonance region) </a:t>
            </a:r>
          </a:p>
          <a:p>
            <a:r>
              <a:rPr lang="en-US" sz="2000" dirty="0"/>
              <a:t>Red: boundary of </a:t>
            </a:r>
            <a:r>
              <a:rPr lang="en-US" sz="2000" dirty="0" err="1" smtClean="0"/>
              <a:t>seperatrix</a:t>
            </a:r>
            <a:r>
              <a:rPr lang="en-US" sz="2000" dirty="0" smtClean="0"/>
              <a:t> </a:t>
            </a:r>
            <a:r>
              <a:rPr lang="en-US" sz="2000" dirty="0"/>
              <a:t>(“water divide</a:t>
            </a:r>
            <a:r>
              <a:rPr lang="en-US" sz="2000" dirty="0" smtClean="0"/>
              <a:t>”)</a:t>
            </a:r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dirty="0" smtClean="0"/>
              <a:t>     for </a:t>
            </a:r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dirty="0" smtClean="0"/>
              <a:t>      and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Mirjam Schneller | EFTC | Lisboa | Oct. 6, 2015 | Page</a:t>
            </a:r>
            <a:endParaRPr lang="en-GB" dirty="0" smtClean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294967295"/>
          </p:nvPr>
        </p:nvSpPr>
        <p:spPr>
          <a:xfrm>
            <a:off x="7010400" y="6308725"/>
            <a:ext cx="2133600" cy="365125"/>
          </a:xfrm>
        </p:spPr>
        <p:txBody>
          <a:bodyPr/>
          <a:lstStyle/>
          <a:p>
            <a:fld id="{6A6D9FA1-99C7-4910-8E32-B85D378B0060}" type="slidenum">
              <a:rPr lang="en-GB" smtClean="0"/>
              <a:pPr/>
              <a:t>62</a:t>
            </a:fld>
            <a:endParaRPr lang="en-GB" dirty="0"/>
          </a:p>
        </p:txBody>
      </p:sp>
      <p:pic>
        <p:nvPicPr>
          <p:cNvPr id="31746" name="Picture 2" descr="H:\tmp\output\run8008_lyapunov-206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08920"/>
            <a:ext cx="3019048" cy="284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H:\tmp\output\run8008_lyapunov-277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311" y="2708920"/>
            <a:ext cx="3012699" cy="281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H:\tmp\output\run8008_lyapunov-394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570" y="2671388"/>
            <a:ext cx="3047619" cy="284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253631" y="5862753"/>
            <a:ext cx="4942379" cy="369332"/>
          </a:xfrm>
          <a:prstGeom prst="rect">
            <a:avLst/>
          </a:prstGeom>
          <a:solidFill>
            <a:srgbClr val="E3E3E3"/>
          </a:solidFill>
        </p:spPr>
        <p:txBody>
          <a:bodyPr wrap="none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ase of second lowest ɣ simulated with HAGIS</a:t>
            </a:r>
            <a:endParaRPr lang="de-DE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0742303"/>
              </p:ext>
            </p:extLst>
          </p:nvPr>
        </p:nvGraphicFramePr>
        <p:xfrm>
          <a:off x="3158716" y="1988840"/>
          <a:ext cx="5598858" cy="5208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87" name="Formel" r:id="rId6" imgW="3276360" imgH="304560" progId="Equation.3">
                  <p:embed/>
                </p:oleObj>
              </mc:Choice>
              <mc:Fallback>
                <p:oleObj name="Formel" r:id="rId6" imgW="3276360" imgH="30456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58716" y="1988840"/>
                        <a:ext cx="5598858" cy="5208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0518128"/>
              </p:ext>
            </p:extLst>
          </p:nvPr>
        </p:nvGraphicFramePr>
        <p:xfrm>
          <a:off x="1835696" y="1916832"/>
          <a:ext cx="625192" cy="2498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88" name="Formel" r:id="rId8" imgW="380880" imgH="177480" progId="Equation.3">
                  <p:embed/>
                </p:oleObj>
              </mc:Choice>
              <mc:Fallback>
                <p:oleObj name="Formel" r:id="rId8" imgW="380880" imgH="177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835696" y="1916832"/>
                        <a:ext cx="625192" cy="2498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9515467"/>
              </p:ext>
            </p:extLst>
          </p:nvPr>
        </p:nvGraphicFramePr>
        <p:xfrm>
          <a:off x="1835696" y="2276872"/>
          <a:ext cx="603250" cy="25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89" name="Formel" r:id="rId10" imgW="368280" imgH="177480" progId="Equation.3">
                  <p:embed/>
                </p:oleObj>
              </mc:Choice>
              <mc:Fallback>
                <p:oleObj name="Formel" r:id="rId10" imgW="368280" imgH="17748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696" y="2276872"/>
                        <a:ext cx="603250" cy="250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Brace 8"/>
          <p:cNvSpPr/>
          <p:nvPr/>
        </p:nvSpPr>
        <p:spPr>
          <a:xfrm>
            <a:off x="2699792" y="1916832"/>
            <a:ext cx="288032" cy="64807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364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ITPA Benchmark: radial excursion vs. time</a:t>
            </a:r>
            <a:endParaRPr lang="de-DE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4896544"/>
          </a:xfrm>
        </p:spPr>
        <p:txBody>
          <a:bodyPr/>
          <a:lstStyle/>
          <a:p>
            <a:r>
              <a:rPr lang="en-US" dirty="0" smtClean="0"/>
              <a:t>Saturation occurs (even for this week case) after one/few</a:t>
            </a:r>
            <a:r>
              <a:rPr lang="de-DE" dirty="0" smtClean="0"/>
              <a:t> </a:t>
            </a:r>
            <a:r>
              <a:rPr lang="de-DE" dirty="0" err="1" smtClean="0"/>
              <a:t>trapping</a:t>
            </a:r>
            <a:r>
              <a:rPr lang="de-DE" dirty="0" smtClean="0"/>
              <a:t> </a:t>
            </a:r>
            <a:r>
              <a:rPr lang="de-DE" dirty="0" err="1" smtClean="0"/>
              <a:t>orbits</a:t>
            </a:r>
            <a:r>
              <a:rPr lang="de-DE" dirty="0"/>
              <a:t>: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Mirjam Schneller | EFTC | Lisboa | Oct. 6, 2015 | Page</a:t>
            </a:r>
            <a:endParaRPr lang="en-GB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308725"/>
            <a:ext cx="2133600" cy="365125"/>
          </a:xfrm>
        </p:spPr>
        <p:txBody>
          <a:bodyPr/>
          <a:lstStyle/>
          <a:p>
            <a:fld id="{6A6D9FA1-99C7-4910-8E32-B85D378B0060}" type="slidenum">
              <a:rPr lang="en-GB" smtClean="0"/>
              <a:pPr/>
              <a:t>63</a:t>
            </a:fld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827584" y="1925765"/>
            <a:ext cx="889987" cy="369332"/>
          </a:xfrm>
          <a:prstGeom prst="rect">
            <a:avLst/>
          </a:prstGeom>
          <a:solidFill>
            <a:srgbClr val="E3E3E3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HMGC</a:t>
            </a:r>
            <a:endParaRPr lang="de-DE" dirty="0"/>
          </a:p>
        </p:txBody>
      </p:sp>
      <p:sp>
        <p:nvSpPr>
          <p:cNvPr id="9" name="Rectangle 8"/>
          <p:cNvSpPr/>
          <p:nvPr/>
        </p:nvSpPr>
        <p:spPr>
          <a:xfrm>
            <a:off x="5220071" y="1961964"/>
            <a:ext cx="902811" cy="369332"/>
          </a:xfrm>
          <a:prstGeom prst="rect">
            <a:avLst/>
          </a:prstGeom>
          <a:solidFill>
            <a:srgbClr val="E3E3E3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HAGIS</a:t>
            </a:r>
            <a:endParaRPr lang="de-DE" dirty="0"/>
          </a:p>
        </p:txBody>
      </p:sp>
      <p:pic>
        <p:nvPicPr>
          <p:cNvPr id="30732" name="Picture 12" descr="H:\tmp\output\run8008_p-bounc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368888"/>
            <a:ext cx="3960440" cy="362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3" name="Picture 13" descr="H:\tmp\output\run8008_p-bounce_hmg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47" y="2361653"/>
            <a:ext cx="3775507" cy="380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95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93"/>
          <p:cNvSpPr/>
          <p:nvPr/>
        </p:nvSpPr>
        <p:spPr>
          <a:xfrm>
            <a:off x="4283968" y="2708920"/>
            <a:ext cx="4608512" cy="1872208"/>
          </a:xfrm>
          <a:prstGeom prst="rect">
            <a:avLst/>
          </a:prstGeom>
          <a:solidFill>
            <a:srgbClr val="E3E3E3"/>
          </a:solidFill>
          <a:ln w="25400">
            <a:solidFill>
              <a:srgbClr val="E3E3E3"/>
            </a:solidFill>
          </a:ln>
          <a:effectLst>
            <a:outerShdw blurRad="190500" rotWithShape="0">
              <a:srgbClr val="000000">
                <a:alpha val="70000"/>
              </a:srgbClr>
            </a:outerShdw>
          </a:effectLst>
        </p:spPr>
        <p:txBody>
          <a:bodyPr lIns="0" tIns="0" rIns="0" bIns="0" anchor="ctr"/>
          <a:lstStyle/>
          <a:p>
            <a:pPr lvl="0"/>
            <a:endParaRPr lang="de-DE" sz="2400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76200"/>
            <a:ext cx="5987008" cy="457200"/>
          </a:xfrm>
        </p:spPr>
        <p:txBody>
          <a:bodyPr/>
          <a:lstStyle/>
          <a:p>
            <a:r>
              <a:rPr lang="en-US" sz="2800" dirty="0" smtClean="0"/>
              <a:t>2.2 HAGIS-LIGKA Model: </a:t>
            </a:r>
            <a:r>
              <a:rPr lang="en-US" sz="2800" b="0" dirty="0" smtClean="0"/>
              <a:t>Overview</a:t>
            </a:r>
            <a:endParaRPr lang="de-DE" sz="2800" b="0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Mirjam Schneller | EFTC | Lisboa | Oct. 6, 2015 | Page</a:t>
            </a:r>
            <a:endParaRPr lang="en-GB" dirty="0" smtClean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4294967295"/>
          </p:nvPr>
        </p:nvSpPr>
        <p:spPr>
          <a:xfrm>
            <a:off x="7010400" y="6308725"/>
            <a:ext cx="2133600" cy="365125"/>
          </a:xfrm>
        </p:spPr>
        <p:txBody>
          <a:bodyPr/>
          <a:lstStyle/>
          <a:p>
            <a:fld id="{6A6D9FA1-99C7-4910-8E32-B85D378B0060}" type="slidenum">
              <a:rPr lang="en-GB" smtClean="0"/>
              <a:pPr/>
              <a:t>6</a:t>
            </a:fld>
            <a:endParaRPr lang="en-GB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6903509"/>
              </p:ext>
            </p:extLst>
          </p:nvPr>
        </p:nvGraphicFramePr>
        <p:xfrm>
          <a:off x="654050" y="4797425"/>
          <a:ext cx="7623175" cy="73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80" name="Formel" r:id="rId3" imgW="3771720" imgH="342720" progId="Equation.3">
                  <p:embed/>
                </p:oleObj>
              </mc:Choice>
              <mc:Fallback>
                <p:oleObj name="Formel" r:id="rId3" imgW="3771720" imgH="34272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54050" y="4797425"/>
                        <a:ext cx="7623175" cy="739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>
            <a:off x="4283968" y="2866590"/>
            <a:ext cx="11355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LIGKA:</a:t>
            </a:r>
          </a:p>
          <a:p>
            <a:r>
              <a:rPr lang="en-US" sz="1400" dirty="0" smtClean="0">
                <a:solidFill>
                  <a:schemeClr val="tx2"/>
                </a:solidFill>
              </a:rPr>
              <a:t>[Lauber’07]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292080" y="2636912"/>
            <a:ext cx="3768980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linear, global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gyrokinetic</a:t>
            </a:r>
            <a:r>
              <a:rPr lang="en-US" dirty="0"/>
              <a:t>, </a:t>
            </a:r>
            <a:r>
              <a:rPr lang="en-US" dirty="0" smtClean="0"/>
              <a:t>non-perturbative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Eigenvalue solver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nonlinear, global, hybrid PIC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drift-kinetic, perturbative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</a:t>
            </a:r>
            <a:r>
              <a:rPr lang="en-US" dirty="0" smtClean="0"/>
              <a:t>acuum region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New: multiple &amp; passive species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17" name="Rectangle 16"/>
          <p:cNvSpPr/>
          <p:nvPr/>
        </p:nvSpPr>
        <p:spPr>
          <a:xfrm>
            <a:off x="4283968" y="3501008"/>
            <a:ext cx="12250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HAGIS:</a:t>
            </a:r>
          </a:p>
          <a:p>
            <a:r>
              <a:rPr lang="en-US" sz="1400" dirty="0" smtClean="0">
                <a:solidFill>
                  <a:schemeClr val="tx2"/>
                </a:solidFill>
              </a:rPr>
              <a:t>[Pinches’98]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4256348"/>
              </p:ext>
            </p:extLst>
          </p:nvPr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81" name="Formel" r:id="rId5" imgW="114120" imgH="215640" progId="Equation.3">
                  <p:embed/>
                </p:oleObj>
              </mc:Choice>
              <mc:Fallback>
                <p:oleObj name="Formel" r:id="rId5" imgW="11412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179512" y="764704"/>
            <a:ext cx="8784976" cy="3888432"/>
          </a:xfrm>
          <a:prstGeom prst="rect">
            <a:avLst/>
          </a:prstGeom>
          <a:noFill/>
          <a:ln>
            <a:solidFill>
              <a:srgbClr val="E3E3E3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0018401"/>
              </p:ext>
            </p:extLst>
          </p:nvPr>
        </p:nvGraphicFramePr>
        <p:xfrm>
          <a:off x="750689" y="5300663"/>
          <a:ext cx="4397375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82" name="Formel" r:id="rId7" imgW="2514600" imgH="431640" progId="Equation.3">
                  <p:embed/>
                </p:oleObj>
              </mc:Choice>
              <mc:Fallback>
                <p:oleObj name="Formel" r:id="rId7" imgW="2514600" imgH="431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50689" y="5300663"/>
                        <a:ext cx="4397375" cy="755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81" name="Picture 357" descr="H:\tmp\output\hagis_model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35189"/>
            <a:ext cx="3847529" cy="3377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2" name="Picture 358" descr="H:\tmp\output\ligka_eigenfunctions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664" y="935189"/>
            <a:ext cx="2612835" cy="150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21000000">
            <a:off x="2731060" y="1847710"/>
            <a:ext cx="1585442" cy="498829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ounded Rectangle 9"/>
          <p:cNvSpPr/>
          <p:nvPr/>
        </p:nvSpPr>
        <p:spPr>
          <a:xfrm>
            <a:off x="5454126" y="836712"/>
            <a:ext cx="3078314" cy="1787181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Striped Right Arrow 15"/>
          <p:cNvSpPr/>
          <p:nvPr/>
        </p:nvSpPr>
        <p:spPr>
          <a:xfrm rot="-1800000" flipH="1">
            <a:off x="4373499" y="1489118"/>
            <a:ext cx="981277" cy="388725"/>
          </a:xfrm>
          <a:prstGeom prst="striped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9" name="Straight Connector 18"/>
          <p:cNvCxnSpPr/>
          <p:nvPr/>
        </p:nvCxnSpPr>
        <p:spPr>
          <a:xfrm>
            <a:off x="4340963" y="3501008"/>
            <a:ext cx="4484329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4589979" y="5949280"/>
            <a:ext cx="4235313" cy="369332"/>
          </a:xfrm>
          <a:prstGeom prst="rect">
            <a:avLst/>
          </a:prstGeom>
          <a:solidFill>
            <a:srgbClr val="E3E3E3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“s” denotes the normalized poloidal flux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26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93"/>
          <p:cNvSpPr/>
          <p:nvPr/>
        </p:nvSpPr>
        <p:spPr>
          <a:xfrm>
            <a:off x="539552" y="3717032"/>
            <a:ext cx="7992888" cy="2016223"/>
          </a:xfrm>
          <a:prstGeom prst="rect">
            <a:avLst/>
          </a:prstGeom>
          <a:solidFill>
            <a:srgbClr val="E3E3E3"/>
          </a:solidFill>
          <a:ln w="25400">
            <a:solidFill>
              <a:srgbClr val="E3E3E3"/>
            </a:solidFill>
          </a:ln>
          <a:effectLst>
            <a:outerShdw blurRad="190500" rotWithShape="0">
              <a:srgbClr val="000000">
                <a:alpha val="70000"/>
              </a:srgbClr>
            </a:outerShdw>
          </a:effectLst>
        </p:spPr>
        <p:txBody>
          <a:bodyPr lIns="0" tIns="0" rIns="0" bIns="0" anchor="ctr"/>
          <a:lstStyle/>
          <a:p>
            <a:pPr marL="285750" lvl="0" indent="-285750">
              <a:buFont typeface="Arial" panose="020B0604020202020204" pitchFamily="34" charset="0"/>
              <a:buChar char="+"/>
            </a:pPr>
            <a:r>
              <a:rPr lang="de-DE" sz="2400" dirty="0" smtClean="0"/>
              <a:t>hybrid </a:t>
            </a:r>
            <a:r>
              <a:rPr lang="de-DE" sz="2400" dirty="0"/>
              <a:t>→ </a:t>
            </a:r>
            <a:r>
              <a:rPr lang="de-DE" sz="2400" dirty="0" err="1"/>
              <a:t>reduced</a:t>
            </a:r>
            <a:r>
              <a:rPr lang="de-DE" sz="2400" dirty="0"/>
              <a:t> </a:t>
            </a:r>
            <a:r>
              <a:rPr lang="de-DE" sz="2400" dirty="0" err="1"/>
              <a:t>computational</a:t>
            </a:r>
            <a:r>
              <a:rPr lang="de-DE" sz="2400" dirty="0"/>
              <a:t> </a:t>
            </a:r>
            <a:r>
              <a:rPr lang="de-DE" sz="2400" dirty="0" err="1"/>
              <a:t>effort</a:t>
            </a:r>
            <a:r>
              <a:rPr lang="de-DE" sz="2400" dirty="0"/>
              <a:t> </a:t>
            </a:r>
          </a:p>
          <a:p>
            <a:pPr lvl="0"/>
            <a:r>
              <a:rPr lang="de-DE" sz="2400" dirty="0"/>
              <a:t>             </a:t>
            </a:r>
            <a:r>
              <a:rPr lang="de-DE" sz="2400" dirty="0" smtClean="0"/>
              <a:t> → </a:t>
            </a:r>
            <a:r>
              <a:rPr lang="de-DE" sz="2400" dirty="0"/>
              <a:t>flexible (</a:t>
            </a:r>
            <a:r>
              <a:rPr lang="de-DE" sz="2400" dirty="0" err="1"/>
              <a:t>how</a:t>
            </a:r>
            <a:r>
              <a:rPr lang="de-DE" sz="2400" dirty="0"/>
              <a:t> </a:t>
            </a:r>
            <a:r>
              <a:rPr lang="de-DE" sz="2400" dirty="0" err="1"/>
              <a:t>many</a:t>
            </a:r>
            <a:r>
              <a:rPr lang="de-DE" sz="2400" dirty="0"/>
              <a:t> </a:t>
            </a:r>
            <a:r>
              <a:rPr lang="de-DE" sz="2400" dirty="0" err="1"/>
              <a:t>modes</a:t>
            </a:r>
            <a:r>
              <a:rPr lang="de-DE" sz="2400" dirty="0"/>
              <a:t>, </a:t>
            </a:r>
            <a:r>
              <a:rPr lang="de-DE" sz="2400" dirty="0" err="1"/>
              <a:t>harmonics</a:t>
            </a:r>
            <a:r>
              <a:rPr lang="de-DE" sz="2400" dirty="0" smtClean="0"/>
              <a:t>,…)</a:t>
            </a:r>
            <a:endParaRPr lang="de-DE" sz="2400" dirty="0"/>
          </a:p>
          <a:p>
            <a:pPr marL="285750" lvl="0" indent="-285750">
              <a:buFont typeface="Arial" panose="020B0604020202020204" pitchFamily="34" charset="0"/>
              <a:buChar char="+"/>
            </a:pPr>
            <a:r>
              <a:rPr lang="de-DE" sz="2400" dirty="0" smtClean="0"/>
              <a:t>LIGKA</a:t>
            </a:r>
            <a:r>
              <a:rPr lang="de-DE" sz="2400" dirty="0"/>
              <a:t>: </a:t>
            </a:r>
            <a:r>
              <a:rPr lang="de-DE" sz="2400" dirty="0" err="1" smtClean="0"/>
              <a:t>gyrokinetic</a:t>
            </a:r>
            <a:r>
              <a:rPr lang="de-DE" sz="2400" dirty="0"/>
              <a:t>, non-</a:t>
            </a:r>
            <a:r>
              <a:rPr lang="de-DE" sz="2400" dirty="0" err="1"/>
              <a:t>perturbative</a:t>
            </a:r>
            <a:r>
              <a:rPr lang="de-DE" sz="2400" dirty="0"/>
              <a:t> </a:t>
            </a:r>
            <a:r>
              <a:rPr lang="de-DE" sz="2400" dirty="0" err="1"/>
              <a:t>effects</a:t>
            </a:r>
            <a:r>
              <a:rPr lang="de-DE" sz="2400" dirty="0"/>
              <a:t> </a:t>
            </a:r>
            <a:endParaRPr lang="de-DE" sz="2400" dirty="0" smtClean="0"/>
          </a:p>
          <a:p>
            <a:pPr lvl="0"/>
            <a:r>
              <a:rPr lang="de-DE" sz="2400" dirty="0"/>
              <a:t> </a:t>
            </a:r>
            <a:r>
              <a:rPr lang="de-DE" sz="2400" dirty="0" smtClean="0"/>
              <a:t>  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/>
              <a:t>damping</a:t>
            </a:r>
            <a:r>
              <a:rPr lang="de-DE" sz="2400" dirty="0"/>
              <a:t> </a:t>
            </a:r>
            <a:r>
              <a:rPr lang="de-DE" sz="2400" dirty="0" err="1"/>
              <a:t>and</a:t>
            </a:r>
            <a:r>
              <a:rPr lang="de-DE" sz="2400" dirty="0"/>
              <a:t> </a:t>
            </a:r>
            <a:r>
              <a:rPr lang="de-DE" sz="2400" dirty="0" err="1"/>
              <a:t>mode</a:t>
            </a:r>
            <a:r>
              <a:rPr lang="de-DE" sz="2400" dirty="0"/>
              <a:t> </a:t>
            </a:r>
            <a:r>
              <a:rPr lang="de-DE" sz="2400" dirty="0" err="1"/>
              <a:t>structure</a:t>
            </a:r>
            <a:r>
              <a:rPr lang="de-DE" sz="2400" dirty="0"/>
              <a:t> (</a:t>
            </a:r>
            <a:r>
              <a:rPr lang="de-DE" sz="2400" dirty="0" err="1"/>
              <a:t>differs</a:t>
            </a:r>
            <a:r>
              <a:rPr lang="de-DE" sz="2400" dirty="0"/>
              <a:t> </a:t>
            </a:r>
            <a:r>
              <a:rPr lang="de-DE" sz="2400" dirty="0" err="1"/>
              <a:t>from</a:t>
            </a:r>
            <a:r>
              <a:rPr lang="de-DE" sz="2400" dirty="0"/>
              <a:t> MHD)</a:t>
            </a:r>
          </a:p>
          <a:p>
            <a:pPr marL="285750" lvl="0" indent="-285750">
              <a:buFont typeface="Arial" panose="020B0604020202020204" pitchFamily="34" charset="0"/>
              <a:buChar char="+"/>
            </a:pPr>
            <a:r>
              <a:rPr lang="de-DE" sz="2400" dirty="0" smtClean="0"/>
              <a:t>global </a:t>
            </a:r>
            <a:r>
              <a:rPr lang="de-DE" sz="2400" dirty="0" err="1"/>
              <a:t>modes</a:t>
            </a:r>
            <a:r>
              <a:rPr lang="de-DE" sz="2400" dirty="0"/>
              <a:t> (non-</a:t>
            </a:r>
            <a:r>
              <a:rPr lang="de-DE" sz="2400" dirty="0" err="1"/>
              <a:t>local</a:t>
            </a:r>
            <a:r>
              <a:rPr lang="de-DE" sz="2400" dirty="0"/>
              <a:t> </a:t>
            </a:r>
            <a:r>
              <a:rPr lang="de-DE" sz="2400" dirty="0" err="1"/>
              <a:t>effects</a:t>
            </a:r>
            <a:r>
              <a:rPr lang="de-DE" sz="2400" dirty="0"/>
              <a:t>: </a:t>
            </a:r>
            <a:r>
              <a:rPr lang="de-DE" sz="2400" dirty="0" err="1"/>
              <a:t>see</a:t>
            </a:r>
            <a:r>
              <a:rPr lang="de-DE" sz="2400" dirty="0"/>
              <a:t> </a:t>
            </a:r>
            <a:r>
              <a:rPr lang="de-DE" sz="2400" dirty="0" err="1"/>
              <a:t>later</a:t>
            </a:r>
            <a:r>
              <a:rPr lang="de-DE" sz="2400" dirty="0"/>
              <a:t>!)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76200"/>
            <a:ext cx="6768752" cy="457200"/>
          </a:xfrm>
        </p:spPr>
        <p:txBody>
          <a:bodyPr/>
          <a:lstStyle/>
          <a:p>
            <a:r>
              <a:rPr lang="en-US" sz="2800" dirty="0" smtClean="0"/>
              <a:t>2.3 Model Advantages &amp; Limitations</a:t>
            </a:r>
            <a:endParaRPr lang="de-DE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Mirjam Schneller | EFTC | Lisboa | Oct. 6, 2015 | Page</a:t>
            </a:r>
            <a:endParaRPr lang="en-GB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7010400" y="6308725"/>
            <a:ext cx="2133600" cy="365125"/>
          </a:xfrm>
        </p:spPr>
        <p:txBody>
          <a:bodyPr/>
          <a:lstStyle/>
          <a:p>
            <a:fld id="{6A6D9FA1-99C7-4910-8E32-B85D378B0060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539552" y="764704"/>
            <a:ext cx="7992888" cy="2605648"/>
          </a:xfrm>
          <a:prstGeom prst="rect">
            <a:avLst/>
          </a:prstGeom>
          <a:noFill/>
          <a:ln>
            <a:solidFill>
              <a:srgbClr val="E3E3E3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6712" y="692696"/>
            <a:ext cx="7895728" cy="267765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Symbol" panose="05050102010706020507" pitchFamily="18" charset="2"/>
              <a:buChar char="-"/>
            </a:pPr>
            <a:r>
              <a:rPr lang="en-US" sz="2400" dirty="0"/>
              <a:t>so far no mode structure evolution </a:t>
            </a:r>
          </a:p>
          <a:p>
            <a:r>
              <a:rPr lang="en-US" sz="2400" dirty="0"/>
              <a:t>     → ok if growth rates are small (near marginal stability</a:t>
            </a:r>
            <a:r>
              <a:rPr lang="en-US" sz="2400" dirty="0" smtClean="0"/>
              <a:t>)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en-US" sz="2400" dirty="0" smtClean="0"/>
              <a:t>no sink nor source </a:t>
            </a:r>
          </a:p>
          <a:p>
            <a:r>
              <a:rPr lang="en-US" sz="2400" dirty="0" smtClean="0"/>
              <a:t>     → minor effect if stay well below slowing-down time</a:t>
            </a:r>
          </a:p>
          <a:p>
            <a:pPr marL="342900" indent="-342900">
              <a:buFont typeface="Symbol" panose="05050102010706020507" pitchFamily="18" charset="2"/>
              <a:buChar char="-"/>
            </a:pPr>
            <a:r>
              <a:rPr lang="en-US" sz="2400" dirty="0" smtClean="0"/>
              <a:t>no </a:t>
            </a:r>
            <a:r>
              <a:rPr lang="en-US" sz="2400" dirty="0"/>
              <a:t>toroidal mode-mode coupling: no zonal (</a:t>
            </a:r>
            <a:r>
              <a:rPr lang="en-US" sz="2400" i="1" dirty="0"/>
              <a:t>n</a:t>
            </a:r>
            <a:r>
              <a:rPr lang="en-US" sz="2400" dirty="0"/>
              <a:t>=0) and higher </a:t>
            </a:r>
            <a:r>
              <a:rPr lang="en-US" sz="2400" i="1" dirty="0"/>
              <a:t>n</a:t>
            </a:r>
            <a:r>
              <a:rPr lang="en-US" sz="2400" dirty="0"/>
              <a:t> sidebands (would be </a:t>
            </a:r>
            <a:r>
              <a:rPr lang="en-US" sz="2400" dirty="0" smtClean="0"/>
              <a:t>stabilizing)</a:t>
            </a:r>
          </a:p>
          <a:p>
            <a:pPr marL="342900" indent="-342900">
              <a:buFont typeface="Symbol" panose="05050102010706020507" pitchFamily="18" charset="2"/>
              <a:buChar char="-"/>
            </a:pPr>
            <a:r>
              <a:rPr lang="en-US" sz="2400" dirty="0" smtClean="0"/>
              <a:t>separable distribution function f(s)·f(E)·f(</a:t>
            </a:r>
            <a:r>
              <a:rPr lang="el-GR" sz="2400" dirty="0" smtClean="0"/>
              <a:t>λ</a:t>
            </a:r>
            <a:r>
              <a:rPr lang="en-US" sz="2400" dirty="0"/>
              <a:t>)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73068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Mirjam Schneller | EFTC | Lisboa | Oct. 6, 2015 | Page</a:t>
            </a:r>
            <a:endParaRPr lang="en-GB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010400" y="6308725"/>
            <a:ext cx="2133600" cy="365125"/>
          </a:xfrm>
        </p:spPr>
        <p:txBody>
          <a:bodyPr/>
          <a:lstStyle/>
          <a:p>
            <a:fld id="{6A6D9FA1-99C7-4910-8E32-B85D378B0060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8" y="1772816"/>
            <a:ext cx="8568952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800" b="1" dirty="0" smtClean="0">
                <a:solidFill>
                  <a:srgbClr val="003399"/>
                </a:solidFill>
              </a:rPr>
              <a:t>3. </a:t>
            </a:r>
            <a:r>
              <a:rPr lang="en-US" sz="2400" b="1" dirty="0" smtClean="0">
                <a:solidFill>
                  <a:srgbClr val="003399"/>
                </a:solidFill>
              </a:rPr>
              <a:t>Numerical  Investigation of EP </a:t>
            </a:r>
            <a:r>
              <a:rPr lang="en-US" sz="2400" b="1" dirty="0">
                <a:solidFill>
                  <a:srgbClr val="003399"/>
                </a:solidFill>
              </a:rPr>
              <a:t>Transport  </a:t>
            </a:r>
            <a:r>
              <a:rPr lang="en-US" sz="2400" b="1" dirty="0" smtClean="0">
                <a:solidFill>
                  <a:srgbClr val="003399"/>
                </a:solidFill>
              </a:rPr>
              <a:t>Mechanisms   in </a:t>
            </a:r>
            <a:r>
              <a:rPr lang="en-US" sz="2400" b="1" dirty="0">
                <a:solidFill>
                  <a:srgbClr val="003399"/>
                </a:solidFill>
              </a:rPr>
              <a:t>ASDEX Upgrade </a:t>
            </a:r>
            <a:endParaRPr lang="en-US" sz="2400" b="1" dirty="0" smtClean="0">
              <a:solidFill>
                <a:srgbClr val="003399"/>
              </a:solidFill>
            </a:endParaRPr>
          </a:p>
          <a:p>
            <a:pPr>
              <a:spcBef>
                <a:spcPts val="1200"/>
              </a:spcBef>
            </a:pPr>
            <a:r>
              <a:rPr lang="en-US" sz="2400" b="1" dirty="0">
                <a:solidFill>
                  <a:srgbClr val="003399"/>
                </a:solidFill>
              </a:rPr>
              <a:t> </a:t>
            </a:r>
            <a:r>
              <a:rPr lang="en-US" sz="2400" b="1" dirty="0" smtClean="0">
                <a:solidFill>
                  <a:srgbClr val="003399"/>
                </a:solidFill>
              </a:rPr>
              <a:t>    </a:t>
            </a:r>
            <a:r>
              <a:rPr lang="en-US" sz="2400" dirty="0" smtClean="0">
                <a:solidFill>
                  <a:srgbClr val="003399"/>
                </a:solidFill>
              </a:rPr>
              <a:t>1. Experimental Observations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solidFill>
                  <a:srgbClr val="003399"/>
                </a:solidFill>
              </a:rPr>
              <a:t> </a:t>
            </a:r>
            <a:r>
              <a:rPr lang="en-US" sz="2400" dirty="0" smtClean="0">
                <a:solidFill>
                  <a:srgbClr val="003399"/>
                </a:solidFill>
              </a:rPr>
              <a:t>    2. Basic Numerical Study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solidFill>
                  <a:srgbClr val="003399"/>
                </a:solidFill>
              </a:rPr>
              <a:t> </a:t>
            </a:r>
            <a:r>
              <a:rPr lang="en-US" sz="2400" dirty="0" smtClean="0">
                <a:solidFill>
                  <a:srgbClr val="003399"/>
                </a:solidFill>
              </a:rPr>
              <a:t>    3. More Realistic Modeling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solidFill>
                  <a:srgbClr val="003399"/>
                </a:solidFill>
              </a:rPr>
              <a:t> </a:t>
            </a:r>
            <a:r>
              <a:rPr lang="en-US" sz="2400" dirty="0" smtClean="0">
                <a:solidFill>
                  <a:srgbClr val="003399"/>
                </a:solidFill>
              </a:rPr>
              <a:t>    4. Numerical vs. Experiment</a:t>
            </a:r>
            <a:endParaRPr lang="en-US" sz="2400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9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5359</Words>
  <Application>Microsoft Office PowerPoint</Application>
  <PresentationFormat>On-screen Show (4:3)</PresentationFormat>
  <Paragraphs>657</Paragraphs>
  <Slides>64</Slides>
  <Notes>21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6" baseType="lpstr">
      <vt:lpstr>1_Office Theme</vt:lpstr>
      <vt:lpstr>Formel</vt:lpstr>
      <vt:lpstr>Nonlinear Energetic Particle Transport in the Presence of Multiple Alfvénic Waves in ASDEX Upgrade and ITER</vt:lpstr>
      <vt:lpstr>Acknowledgements</vt:lpstr>
      <vt:lpstr>Why Investigate Energetic Particle-Alfvén Wave Interaction?  </vt:lpstr>
      <vt:lpstr>Outline</vt:lpstr>
      <vt:lpstr>PowerPoint Presentation</vt:lpstr>
      <vt:lpstr>2.1 EP– Alfvénic Wave Energy Exchange</vt:lpstr>
      <vt:lpstr>2.2 HAGIS-LIGKA Model: Overview</vt:lpstr>
      <vt:lpstr>2.3 Model Advantages &amp; Limitations</vt:lpstr>
      <vt:lpstr>PowerPoint Presentation</vt:lpstr>
      <vt:lpstr>3.1 ASDEX Upgrade Observations  [García-Muñoz’10]</vt:lpstr>
      <vt:lpstr>3.2 Basic Numerical Study</vt:lpstr>
      <vt:lpstr>3.2  Double mode-EP interaction</vt:lpstr>
      <vt:lpstr>3.2 Resonant vs. stochastic mode regime</vt:lpstr>
      <vt:lpstr>3.2 Resonant vs. diffusive transport</vt:lpstr>
      <vt:lpstr>3.2 Resonant vs. diffusive transport</vt:lpstr>
      <vt:lpstr>3.3 More realistic Modeling: “Domino” effect </vt:lpstr>
      <vt:lpstr>3.3 More realistic Modeling: “Domino” effect </vt:lpstr>
      <vt:lpstr>3.3 ASDEX Upgrade: numerical vs. experiment</vt:lpstr>
      <vt:lpstr>PowerPoint Presentation</vt:lpstr>
      <vt:lpstr>4.1 Do we need a nonlinear description?</vt:lpstr>
      <vt:lpstr>4.1 Challenges of the ITER Scenario</vt:lpstr>
      <vt:lpstr>4.2 Setup for ITER 15 MA Baseline Scenario</vt:lpstr>
      <vt:lpstr>4.3 Linear Findings: continuum &amp; wave structures                                                                            [Lauber’15]</vt:lpstr>
      <vt:lpstr>4.3 Linear Findings: TAE Eigenvalues [Lauber’15]</vt:lpstr>
      <vt:lpstr>4.3 Linear Findings: Drive &amp; Resonances</vt:lpstr>
      <vt:lpstr>4.4 “Quasi-linear” Approach [e.g. Gorelenkov’14]  to predict EP transport for given EP density profile </vt:lpstr>
      <vt:lpstr>4.4 Quasi-linear Redistribution</vt:lpstr>
      <vt:lpstr>4.4  Quasi-linear Redistribution</vt:lpstr>
      <vt:lpstr>4.5 Nonlinear Findings: Growth &amp; Amplitudes</vt:lpstr>
      <vt:lpstr>4.5 nonlinear Findings: Growth &amp; Amplitudes</vt:lpstr>
      <vt:lpstr>4.5 nonlinear Findings: Growth &amp; Amplitudes</vt:lpstr>
      <vt:lpstr>4.5 Nonlinear Redistribution</vt:lpstr>
      <vt:lpstr>4.5 Nonlinear Radial Transport</vt:lpstr>
      <vt:lpstr>4.5 QL v.s. Nonlinear Radial Transport</vt:lpstr>
      <vt:lpstr>4.6 Nonlinear Findings: Growth &amp; Amplitudes</vt:lpstr>
      <vt:lpstr>4.6 Nonlinear Findings: impact of NBI EP</vt:lpstr>
      <vt:lpstr>4.6 Nonlinear Findings: Growth &amp; Amplitudes</vt:lpstr>
      <vt:lpstr>4.6 QL v.s. Nonlinear Radial Transport</vt:lpstr>
      <vt:lpstr>4.6 QL v.s. Nonlinear Radial Transport</vt:lpstr>
      <vt:lpstr>5.Conclusions: domino-like EP Transport in “worst-case’ ITER ?</vt:lpstr>
      <vt:lpstr>5.Outlook: Theoretical Understanding &amp; Physical Consequences</vt:lpstr>
      <vt:lpstr>PowerPoint Presentation</vt:lpstr>
      <vt:lpstr>6.1 ITPA n = 6 TAE benchmark: setup &amp; linear</vt:lpstr>
      <vt:lpstr>6.2 Energetic Particle – Alfvénic Wave Interaction</vt:lpstr>
      <vt:lpstr>5.2 Explanation: Resonance Broadening</vt:lpstr>
      <vt:lpstr>6.2 Explanation: Resonance Broadening</vt:lpstr>
      <vt:lpstr>6.2 Explanation: Resonance Broadening</vt:lpstr>
      <vt:lpstr>6.3 Nonlinear ITPA Benchmark (status)</vt:lpstr>
      <vt:lpstr>6.3 ITPA Benchmark: Hamiltonian Mapping</vt:lpstr>
      <vt:lpstr>6.3 ITPA Benchmark: Hamiltonian Mapping</vt:lpstr>
      <vt:lpstr>6.4 Conclusions &amp; Outlook II </vt:lpstr>
      <vt:lpstr>Backup Slides</vt:lpstr>
      <vt:lpstr>ASDEX Upgrade: resonances</vt:lpstr>
      <vt:lpstr>ASDEX Upgrade: numerical vs. experiment</vt:lpstr>
      <vt:lpstr>ASDEX Upgrade: numerical vs. experiment</vt:lpstr>
      <vt:lpstr>4. Linear Findings: continuum &amp; wave structures                                                                            [Lauber’15]</vt:lpstr>
      <vt:lpstr>4. Linear Findings: continuum &amp; wave structures                                                                            [Lauber’15]</vt:lpstr>
      <vt:lpstr>4. Linear Findings:continuum &amp; wave structures                                                                            [Lauber’15]</vt:lpstr>
      <vt:lpstr>Linear Findings: drive &amp; resonances</vt:lpstr>
      <vt:lpstr>nonlinear Behavior: Density Threshold for Domino Effect</vt:lpstr>
      <vt:lpstr>6. nonlinear Redistribution</vt:lpstr>
      <vt:lpstr>Explanation: “Width” of  Resonance</vt:lpstr>
      <vt:lpstr>ITPA Benchmark: Lyapunov Exponent</vt:lpstr>
      <vt:lpstr>ITPA Benchmark: radial excursion vs. time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Schneller_IAEA15</dc:title>
  <dc:creator>Nieckchen Petra</dc:creator>
  <cp:lastModifiedBy>Mirjam Schneller</cp:lastModifiedBy>
  <cp:revision>817</cp:revision>
  <cp:lastPrinted>2014-10-16T14:51:28Z</cp:lastPrinted>
  <dcterms:created xsi:type="dcterms:W3CDTF">2014-10-27T16:40:37Z</dcterms:created>
  <dcterms:modified xsi:type="dcterms:W3CDTF">2015-10-02T10:15:22Z</dcterms:modified>
</cp:coreProperties>
</file>