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70" r:id="rId3"/>
    <p:sldId id="273" r:id="rId4"/>
    <p:sldId id="275" r:id="rId5"/>
    <p:sldId id="272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4" r:id="rId18"/>
    <p:sldId id="288" r:id="rId19"/>
    <p:sldId id="287" r:id="rId20"/>
    <p:sldId id="289" r:id="rId21"/>
    <p:sldId id="302" r:id="rId22"/>
    <p:sldId id="290" r:id="rId23"/>
    <p:sldId id="291" r:id="rId24"/>
    <p:sldId id="292" r:id="rId25"/>
    <p:sldId id="293" r:id="rId26"/>
    <p:sldId id="303" r:id="rId27"/>
    <p:sldId id="299" r:id="rId28"/>
    <p:sldId id="301" r:id="rId2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nl-NL"/>
    </a:defPPr>
    <a:lvl1pPr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FA4DCD-26C5-4E13-8735-94C8A562344C}">
          <p14:sldIdLst>
            <p14:sldId id="258"/>
            <p14:sldId id="270"/>
            <p14:sldId id="273"/>
            <p14:sldId id="275"/>
            <p14:sldId id="272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94"/>
            <p14:sldId id="288"/>
            <p14:sldId id="287"/>
            <p14:sldId id="289"/>
            <p14:sldId id="302"/>
            <p14:sldId id="290"/>
            <p14:sldId id="291"/>
            <p14:sldId id="292"/>
            <p14:sldId id="293"/>
            <p14:sldId id="303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00FF"/>
    <a:srgbClr val="F05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6" autoAdjust="0"/>
    <p:restoredTop sz="94694" autoAdjust="0"/>
  </p:normalViewPr>
  <p:slideViewPr>
    <p:cSldViewPr>
      <p:cViewPr varScale="1">
        <p:scale>
          <a:sx n="106" d="100"/>
          <a:sy n="106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DD9D4F4E-FDFA-461E-8E51-BDA689D67356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49FDD9D5-466B-451E-BEED-B54DE2DD5E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445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CBA6789-FCE5-4D24-9D96-301B9804F1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619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0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91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99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6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2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55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4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04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7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71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1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5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14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01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>
                <a:solidFill>
                  <a:srgbClr val="000000"/>
                </a:solidFill>
              </a:rPr>
              <a:pPr/>
              <a:t>30-Sep-15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55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4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3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8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1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5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4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30-Sep-15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3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rt new DIFF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backgrou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71600" y="6524625"/>
            <a:ext cx="3671887" cy="2308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900" baseline="0">
                <a:latin typeface="Verdana" pitchFamily="34" charset="0"/>
              </a:defRPr>
            </a:lvl1pPr>
            <a:lvl2pPr>
              <a:defRPr sz="900" baseline="0">
                <a:latin typeface="Verdana" pitchFamily="34" charset="0"/>
              </a:defRPr>
            </a:lvl2pPr>
            <a:lvl3pPr>
              <a:defRPr sz="900" baseline="0">
                <a:latin typeface="Verdana" pitchFamily="34" charset="0"/>
              </a:defRPr>
            </a:lvl3pPr>
            <a:lvl4pPr>
              <a:defRPr sz="900" baseline="0">
                <a:latin typeface="Verdana" pitchFamily="34" charset="0"/>
              </a:defRPr>
            </a:lvl4pPr>
            <a:lvl5pPr>
              <a:defRPr sz="9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EFTC, </a:t>
            </a:r>
            <a:r>
              <a:rPr lang="en-US" dirty="0" err="1" smtClean="0"/>
              <a:t>Lissabon</a:t>
            </a:r>
            <a:r>
              <a:rPr lang="en-US" dirty="0" smtClean="0"/>
              <a:t>, 5-8 October 2015</a:t>
            </a:r>
            <a:endParaRPr lang="nl-NL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576064"/>
          </a:xfrm>
          <a:prstGeom prst="rect">
            <a:avLst/>
          </a:prstGeom>
        </p:spPr>
        <p:txBody>
          <a:bodyPr/>
          <a:lstStyle>
            <a:lvl1pPr>
              <a:defRPr sz="2800" b="0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err="1" smtClean="0"/>
              <a:t>Klik</a:t>
            </a:r>
            <a:r>
              <a:rPr lang="en-GB" noProof="0" dirty="0" smtClean="0"/>
              <a:t> om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1691680" y="1989138"/>
            <a:ext cx="6480770" cy="2879725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latin typeface="Verdana" pitchFamily="34" charset="0"/>
              </a:defRPr>
            </a:lvl1pPr>
            <a:lvl2pPr>
              <a:buNone/>
              <a:defRPr sz="2000" baseline="0">
                <a:latin typeface="Verdana" pitchFamily="34" charset="0"/>
              </a:defRPr>
            </a:lvl2pPr>
            <a:lvl3pPr>
              <a:buNone/>
              <a:defRPr sz="2000" baseline="0">
                <a:latin typeface="Verdana" pitchFamily="34" charset="0"/>
              </a:defRPr>
            </a:lvl3pPr>
            <a:lvl4pPr>
              <a:buNone/>
              <a:defRPr sz="2000" baseline="0">
                <a:latin typeface="Verdana" pitchFamily="34" charset="0"/>
              </a:defRPr>
            </a:lvl4pPr>
            <a:lvl5pPr>
              <a:buNone/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om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494300" y="6524625"/>
            <a:ext cx="64807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97434A8-3AA7-4FD7-BD80-29C1AFA32D3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endParaRPr kumimoji="0" lang="nl-NL" sz="9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1989138"/>
            <a:ext cx="5759450" cy="1727894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latin typeface="Verdana" pitchFamily="34" charset="0"/>
              </a:defRPr>
            </a:lvl1pPr>
            <a:lvl2pPr>
              <a:defRPr sz="2800" baseline="0">
                <a:latin typeface="Verdana" pitchFamily="34" charset="0"/>
              </a:defRPr>
            </a:lvl2pPr>
            <a:lvl3pPr>
              <a:defRPr sz="2800" baseline="0">
                <a:latin typeface="Verdana" pitchFamily="34" charset="0"/>
              </a:defRPr>
            </a:lvl3pPr>
            <a:lvl4pPr>
              <a:defRPr sz="2800" baseline="0">
                <a:latin typeface="Verdana" pitchFamily="34" charset="0"/>
              </a:defRPr>
            </a:lvl4pPr>
            <a:lvl5pPr>
              <a:defRPr sz="2800" baseline="0">
                <a:latin typeface="Verdana" pitchFamily="34" charset="0"/>
              </a:defRPr>
            </a:lvl5pPr>
          </a:lstStyle>
          <a:p>
            <a:pPr lvl="0"/>
            <a:r>
              <a:rPr lang="en-GB" noProof="0" dirty="0" smtClean="0"/>
              <a:t>Click to edit presentation title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4149080"/>
            <a:ext cx="5545138" cy="79216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to edit author(s)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26"/>
          <p:cNvSpPr txBox="1">
            <a:spLocks/>
          </p:cNvSpPr>
          <p:nvPr/>
        </p:nvSpPr>
        <p:spPr>
          <a:xfrm>
            <a:off x="2916238" y="6519863"/>
            <a:ext cx="1943100" cy="33813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030" name="Picture 6" descr="backgroun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</p:spPr>
      </p:pic>
      <p:pic>
        <p:nvPicPr>
          <p:cNvPr id="1031" name="Picture 7" descr="NWO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097488"/>
            <a:ext cx="439737" cy="228600"/>
          </a:xfrm>
          <a:prstGeom prst="rect">
            <a:avLst/>
          </a:prstGeom>
          <a:noFill/>
        </p:spPr>
      </p:pic>
      <p:pic>
        <p:nvPicPr>
          <p:cNvPr id="1032" name="Picture 8" descr="FOMlogo_f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6021288"/>
            <a:ext cx="439737" cy="317500"/>
          </a:xfrm>
          <a:prstGeom prst="rect">
            <a:avLst/>
          </a:prstGeom>
          <a:noFill/>
        </p:spPr>
      </p:pic>
      <p:sp>
        <p:nvSpPr>
          <p:cNvPr id="1033" name="Tekstvak 22"/>
          <p:cNvSpPr txBox="1">
            <a:spLocks noChangeArrowheads="1"/>
          </p:cNvSpPr>
          <p:nvPr/>
        </p:nvSpPr>
        <p:spPr bwMode="auto">
          <a:xfrm>
            <a:off x="7019925" y="6140351"/>
            <a:ext cx="10080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NL" sz="700" dirty="0">
                <a:solidFill>
                  <a:schemeClr val="tx1"/>
                </a:solidFill>
              </a:rPr>
              <a:t>DIFFER is part of</a:t>
            </a:r>
          </a:p>
        </p:txBody>
      </p:sp>
      <p:sp>
        <p:nvSpPr>
          <p:cNvPr id="1034" name="Tekstvak 31"/>
          <p:cNvSpPr txBox="1">
            <a:spLocks noChangeArrowheads="1"/>
          </p:cNvSpPr>
          <p:nvPr/>
        </p:nvSpPr>
        <p:spPr bwMode="auto">
          <a:xfrm>
            <a:off x="8243888" y="6140351"/>
            <a:ext cx="3603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NL" sz="700" dirty="0">
                <a:solidFill>
                  <a:schemeClr val="tx1"/>
                </a:solidFill>
              </a:rPr>
              <a:t>and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896"/>
            <a:ext cx="9144000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Modelling </a:t>
            </a:r>
            <a:r>
              <a:rPr lang="en-US" dirty="0"/>
              <a:t>of </a:t>
            </a:r>
            <a:r>
              <a:rPr lang="en-US" dirty="0" smtClean="0"/>
              <a:t>ECCD applied </a:t>
            </a:r>
            <a:r>
              <a:rPr lang="en-US" dirty="0"/>
              <a:t>for </a:t>
            </a:r>
            <a:r>
              <a:rPr lang="en-US" dirty="0" smtClean="0"/>
              <a:t>NTM stabilization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4000" y="4149080"/>
            <a:ext cx="6984000" cy="792162"/>
          </a:xfrm>
        </p:spPr>
        <p:txBody>
          <a:bodyPr/>
          <a:lstStyle/>
          <a:p>
            <a:r>
              <a:rPr lang="en-US" dirty="0" smtClean="0"/>
              <a:t>E. Westerhof</a:t>
            </a:r>
          </a:p>
          <a:p>
            <a:r>
              <a:rPr lang="en-US" dirty="0" smtClean="0"/>
              <a:t>FOM Institute DIFFER</a:t>
            </a:r>
          </a:p>
          <a:p>
            <a:r>
              <a:rPr lang="en-US" dirty="0" smtClean="0"/>
              <a:t>Dutch Institute for Fundamental Energy Research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 O-point ECCD in locked island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484784"/>
            <a:ext cx="6696744" cy="2879725"/>
          </a:xfrm>
        </p:spPr>
        <p:txBody>
          <a:bodyPr/>
          <a:lstStyle/>
          <a:p>
            <a:pPr marL="0" indent="0"/>
            <a:r>
              <a:rPr lang="en-US" dirty="0" smtClean="0"/>
              <a:t>Nonlinear effects result in reduction of global ECCD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small effect for experimentally relevant P</a:t>
            </a:r>
            <a:r>
              <a:rPr lang="en-US" baseline="-25000" dirty="0" smtClean="0"/>
              <a:t>ECCD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924944"/>
            <a:ext cx="424885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 ECCD in a rotating island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23528" y="5013176"/>
            <a:ext cx="8424936" cy="1368152"/>
          </a:xfrm>
        </p:spPr>
        <p:txBody>
          <a:bodyPr/>
          <a:lstStyle/>
          <a:p>
            <a:pPr marL="0" indent="0"/>
            <a:r>
              <a:rPr lang="en-US" dirty="0" smtClean="0"/>
              <a:t>J</a:t>
            </a:r>
            <a:r>
              <a:rPr lang="en-US" baseline="-25000" dirty="0" smtClean="0"/>
              <a:t>ECCD</a:t>
            </a:r>
            <a:r>
              <a:rPr lang="en-US" dirty="0" smtClean="0"/>
              <a:t> fluctuates as island rotates through heating 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maximum current reached well after passage through heating zone (</a:t>
            </a:r>
            <a:r>
              <a:rPr lang="en-US" dirty="0" err="1" smtClean="0"/>
              <a:t>Fisch</a:t>
            </a:r>
            <a:r>
              <a:rPr lang="en-US" dirty="0" smtClean="0"/>
              <a:t>-Boozer effect)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immediate, opposite response to heating from </a:t>
            </a:r>
            <a:r>
              <a:rPr lang="en-US" dirty="0" err="1" smtClean="0"/>
              <a:t>Ohkawa</a:t>
            </a:r>
            <a:r>
              <a:rPr lang="en-US" dirty="0" smtClean="0"/>
              <a:t> effect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25173"/>
            <a:ext cx="8262555" cy="3643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243715"/>
            <a:ext cx="3433953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23 kHz                             3 kHz</a:t>
            </a:r>
            <a:endParaRPr kumimoji="0" lang="nl-NL" sz="2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</a:t>
            </a:r>
            <a:r>
              <a:rPr lang="en-US" sz="32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CD</a:t>
            </a:r>
            <a:r>
              <a:rPr lang="en-US" dirty="0" smtClean="0"/>
              <a:t> in Rutherford equation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39552" y="2852936"/>
            <a:ext cx="4176464" cy="2879725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Strong oscillations in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CD</a:t>
            </a:r>
            <a:r>
              <a:rPr lang="en-US" dirty="0" smtClean="0"/>
              <a:t> for low frequency rotation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negligible nonlinear effects for P</a:t>
            </a:r>
            <a:r>
              <a:rPr lang="en-US" baseline="-25000" dirty="0" smtClean="0"/>
              <a:t>ECCD</a:t>
            </a:r>
            <a:r>
              <a:rPr lang="en-US" dirty="0" smtClean="0"/>
              <a:t> up to 4 MW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time average equal to steady state phase averaged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CD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61" y="1772816"/>
            <a:ext cx="3183975" cy="6878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75546" y="2107633"/>
            <a:ext cx="4202239" cy="3483107"/>
            <a:chOff x="4775546" y="2107633"/>
            <a:chExt cx="4202239" cy="34831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5857" y="2107633"/>
              <a:ext cx="4081928" cy="3483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5546" y="3451360"/>
              <a:ext cx="300510" cy="33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0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71600" y="2564904"/>
            <a:ext cx="7200850" cy="1295846"/>
          </a:xfrm>
        </p:spPr>
        <p:txBody>
          <a:bodyPr/>
          <a:lstStyle/>
          <a:p>
            <a:r>
              <a:rPr lang="en-US" sz="3200" dirty="0" smtClean="0"/>
              <a:t>MHD closure in presence of ECCD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622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relations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Assuming a linear response to all driving forces Ohm’s law must be changed 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 for J</a:t>
            </a:r>
            <a:r>
              <a:rPr lang="en-US" baseline="-25000" dirty="0" smtClean="0"/>
              <a:t>EC</a:t>
            </a:r>
            <a:r>
              <a:rPr lang="en-US" dirty="0" smtClean="0"/>
              <a:t> is required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Properties </a:t>
            </a:r>
            <a:r>
              <a:rPr lang="en-US" dirty="0"/>
              <a:t>of ECCD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dominantly driven by </a:t>
            </a:r>
            <a:r>
              <a:rPr lang="en-US" dirty="0" err="1" smtClean="0"/>
              <a:t>Fisch</a:t>
            </a:r>
            <a:r>
              <a:rPr lang="en-US" dirty="0" smtClean="0"/>
              <a:t>-Boozer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non-local in time and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localized in velocity space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res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924944"/>
            <a:ext cx="2790450" cy="3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picture of ECCD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413074"/>
            <a:ext cx="6624736" cy="367211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n-US" dirty="0" smtClean="0"/>
              <a:t>At v</a:t>
            </a:r>
            <a:r>
              <a:rPr lang="en-US" baseline="-25000" dirty="0" smtClean="0"/>
              <a:t>||,res</a:t>
            </a:r>
            <a:r>
              <a:rPr lang="en-US" dirty="0" smtClean="0"/>
              <a:t> ECCD creates a hole at low v</a:t>
            </a:r>
            <a:r>
              <a:rPr lang="en-US" baseline="-25000" dirty="0" smtClean="0">
                <a:latin typeface="Symbol" panose="05050102010706020507" pitchFamily="18" charset="2"/>
              </a:rPr>
              <a:t>^</a:t>
            </a:r>
            <a:r>
              <a:rPr lang="en-US" dirty="0" smtClean="0"/>
              <a:t> and a bump at high</a:t>
            </a:r>
            <a:r>
              <a:rPr lang="en-US" dirty="0"/>
              <a:t> v</a:t>
            </a:r>
            <a:r>
              <a:rPr lang="en-US" baseline="-25000" dirty="0" smtClean="0">
                <a:latin typeface="Symbol" panose="05050102010706020507" pitchFamily="18" charset="2"/>
              </a:rPr>
              <a:t>^</a:t>
            </a:r>
            <a:endParaRPr lang="en-US" dirty="0" smtClean="0">
              <a:latin typeface="Symbol" panose="05050102010706020507" pitchFamily="18" charset="2"/>
            </a:endParaRPr>
          </a:p>
          <a:p>
            <a:pPr marL="457200" indent="-457200">
              <a:buFont typeface="Arial" charset="0"/>
              <a:buAutoNum type="arabicParenBoth"/>
            </a:pPr>
            <a:r>
              <a:rPr lang="en-US" dirty="0" smtClean="0"/>
              <a:t>Collisions fill the </a:t>
            </a:r>
            <a:r>
              <a:rPr lang="en-US" dirty="0"/>
              <a:t>hole at low v</a:t>
            </a:r>
            <a:r>
              <a:rPr lang="en-US" baseline="-25000" dirty="0">
                <a:latin typeface="Symbol" panose="05050102010706020507" pitchFamily="18" charset="2"/>
              </a:rPr>
              <a:t>^</a:t>
            </a:r>
            <a:r>
              <a:rPr lang="en-US" dirty="0"/>
              <a:t> </a:t>
            </a:r>
            <a:r>
              <a:rPr lang="en-US" dirty="0" smtClean="0"/>
              <a:t>faster than the bump </a:t>
            </a:r>
            <a:r>
              <a:rPr lang="en-US" dirty="0"/>
              <a:t>at high </a:t>
            </a:r>
            <a:r>
              <a:rPr lang="en-US" dirty="0" smtClean="0"/>
              <a:t>v</a:t>
            </a:r>
            <a:r>
              <a:rPr lang="en-US" baseline="-25000" dirty="0" smtClean="0">
                <a:latin typeface="Symbol" panose="05050102010706020507" pitchFamily="18" charset="2"/>
              </a:rPr>
              <a:t>^</a:t>
            </a:r>
            <a:r>
              <a:rPr lang="en-US" dirty="0" smtClean="0"/>
              <a:t> is eroded </a:t>
            </a:r>
            <a:r>
              <a:rPr lang="en-US" b="1" dirty="0" smtClean="0">
                <a:sym typeface="Symbol" panose="05050102010706020507" pitchFamily="18" charset="2"/>
              </a:rPr>
              <a:t></a:t>
            </a:r>
            <a:r>
              <a:rPr lang="en-US" b="1" dirty="0" smtClean="0"/>
              <a:t> net current</a:t>
            </a:r>
            <a:endParaRPr lang="en-US" dirty="0" smtClean="0"/>
          </a:p>
          <a:p>
            <a:pPr marL="457200" indent="-457200">
              <a:buFont typeface="Arial" charset="0"/>
              <a:buAutoNum type="arabicParenBoth"/>
            </a:pPr>
            <a:r>
              <a:rPr lang="en-US" dirty="0" smtClean="0"/>
              <a:t>During the process the velocity space perturbation is </a:t>
            </a:r>
            <a:r>
              <a:rPr lang="en-US" dirty="0" err="1" smtClean="0"/>
              <a:t>convected</a:t>
            </a:r>
            <a:r>
              <a:rPr lang="en-US" dirty="0" smtClean="0"/>
              <a:t> out of the heating zone with </a:t>
            </a:r>
            <a:r>
              <a:rPr lang="en-US" dirty="0"/>
              <a:t>v</a:t>
            </a:r>
            <a:r>
              <a:rPr lang="en-US" baseline="-25000" dirty="0"/>
              <a:t>||,res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Font typeface="Arial" charset="0"/>
              <a:buAutoNum type="arabicParenBoth"/>
            </a:pPr>
            <a:endParaRPr lang="en-US" sz="1600" dirty="0"/>
          </a:p>
          <a:p>
            <a:pPr marL="0" indent="0"/>
            <a:r>
              <a:rPr lang="en-US" dirty="0" smtClean="0"/>
              <a:t>Embodied in 2-current model for J</a:t>
            </a:r>
            <a:r>
              <a:rPr lang="en-US" baseline="-25000" dirty="0" smtClean="0"/>
              <a:t>EC</a:t>
            </a:r>
            <a:r>
              <a:rPr lang="en-US" dirty="0" smtClean="0"/>
              <a:t> = J</a:t>
            </a:r>
            <a:r>
              <a:rPr lang="en-US" baseline="-25000" dirty="0" smtClean="0"/>
              <a:t>1</a:t>
            </a:r>
            <a:r>
              <a:rPr lang="en-US" dirty="0" smtClean="0"/>
              <a:t> + J</a:t>
            </a:r>
            <a:r>
              <a:rPr lang="en-US" baseline="-25000" dirty="0" smtClean="0"/>
              <a:t>2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025" y="4509120"/>
            <a:ext cx="3505950" cy="19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0" y="3538960"/>
            <a:ext cx="8308532" cy="32744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two current model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115616" y="1260123"/>
            <a:ext cx="7056834" cy="2879725"/>
          </a:xfrm>
        </p:spPr>
        <p:txBody>
          <a:bodyPr/>
          <a:lstStyle/>
          <a:p>
            <a:pPr marL="0" indent="0"/>
            <a:r>
              <a:rPr lang="en-US" dirty="0" smtClean="0"/>
              <a:t>Comparison of </a:t>
            </a:r>
            <a:r>
              <a:rPr lang="en-US" dirty="0" smtClean="0">
                <a:solidFill>
                  <a:srgbClr val="FF0000"/>
                </a:solidFill>
              </a:rPr>
              <a:t>two current model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00FF"/>
                </a:solidFill>
              </a:rPr>
              <a:t>full bounce averaged FP calculations</a:t>
            </a:r>
            <a:r>
              <a:rPr lang="en-US" dirty="0" smtClean="0"/>
              <a:t> in rotating magnetic island</a:t>
            </a:r>
            <a:r>
              <a:rPr lang="nl-NL" dirty="0"/>
              <a:t> 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collision frequencies </a:t>
            </a:r>
            <a:r>
              <a:rPr lang="en-US" sz="2400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= 88 kHz and </a:t>
            </a:r>
            <a:r>
              <a:rPr lang="en-US" sz="2400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= 15 kHz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ECCD efficiency -0.0085 A/W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lim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 ∞ corresponds to Giruzzi et al. 1999</a:t>
            </a:r>
          </a:p>
          <a:p>
            <a:pPr marL="0" indent="0"/>
            <a:r>
              <a:rPr lang="en-US" sz="1600" dirty="0" smtClean="0"/>
              <a:t>                   23 kHz                                                   3 kHz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964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ec_moviebl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8867" y="2276872"/>
            <a:ext cx="4700104" cy="374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285924"/>
            <a:ext cx="4288084" cy="406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416824" cy="576064"/>
          </a:xfrm>
        </p:spPr>
        <p:txBody>
          <a:bodyPr/>
          <a:lstStyle/>
          <a:p>
            <a:r>
              <a:rPr lang="en-US" dirty="0" smtClean="0"/>
              <a:t>2 current model implemented in JOREK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4786" y="6362976"/>
            <a:ext cx="6480770" cy="50375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more to follow soon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47836" y="1496978"/>
            <a:ext cx="786857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From a </a:t>
            </a:r>
            <a:r>
              <a:rPr lang="en-US" sz="2000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poloidally</a:t>
            </a:r>
            <a:r>
              <a:rPr lang="en-US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toroidally homogeneous P</a:t>
            </a:r>
            <a:r>
              <a:rPr lang="en-US" sz="2000" baseline="-25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ECCD</a:t>
            </a:r>
            <a:r>
              <a:rPr lang="en-US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 a J</a:t>
            </a:r>
            <a:r>
              <a:rPr lang="en-US" sz="2000" baseline="-25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ECCD</a:t>
            </a:r>
            <a:r>
              <a:rPr lang="en-US" sz="20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distribution inside the magnetic island </a:t>
            </a:r>
            <a:endParaRPr kumimoji="0" lang="nl-NL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71600" y="2564904"/>
            <a:ext cx="7200850" cy="1295846"/>
          </a:xfrm>
        </p:spPr>
        <p:txBody>
          <a:bodyPr/>
          <a:lstStyle/>
          <a:p>
            <a:pPr algn="ctr"/>
            <a:r>
              <a:rPr lang="en-US" sz="3200" dirty="0" smtClean="0"/>
              <a:t>Back to the</a:t>
            </a:r>
          </a:p>
          <a:p>
            <a:pPr algn="ctr"/>
            <a:r>
              <a:rPr lang="en-US" sz="3200" dirty="0" smtClean="0"/>
              <a:t>generalized Rutherford equation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250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effects of ECCD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457200" indent="-457200">
              <a:buAutoNum type="arabicParenBoth"/>
            </a:pPr>
            <a:r>
              <a:rPr lang="en-US" dirty="0" smtClean="0"/>
              <a:t>Change to exterior matching parameter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endParaRPr lang="en-US" dirty="0" smtClean="0"/>
          </a:p>
          <a:p>
            <a:pPr marL="457200" indent="-457200">
              <a:buAutoNum type="arabicParenBoth"/>
            </a:pPr>
            <a:endParaRPr lang="en-US" dirty="0"/>
          </a:p>
          <a:p>
            <a:pPr marL="457200" indent="-457200">
              <a:buAutoNum type="arabicParenBoth"/>
            </a:pPr>
            <a:endParaRPr lang="en-US" dirty="0" smtClean="0"/>
          </a:p>
          <a:p>
            <a:pPr marL="457200" indent="-457200">
              <a:buAutoNum type="arabicParenBoth"/>
            </a:pPr>
            <a:endParaRPr lang="en-US" dirty="0"/>
          </a:p>
          <a:p>
            <a:pPr marL="457200" indent="-457200">
              <a:buAutoNum type="arabicParenBoth"/>
            </a:pPr>
            <a:r>
              <a:rPr lang="en-US" dirty="0" smtClean="0"/>
              <a:t>Effect of helical current in interior solution</a:t>
            </a:r>
          </a:p>
          <a:p>
            <a:pPr marL="457200" indent="-457200">
              <a:buAutoNum type="arabicParenBoth"/>
            </a:pPr>
            <a:endParaRPr lang="en-US" dirty="0"/>
          </a:p>
          <a:p>
            <a:pPr marL="457200" indent="-457200">
              <a:buAutoNum type="arabicParenBoth"/>
            </a:pPr>
            <a:endParaRPr lang="en-US" dirty="0" smtClean="0"/>
          </a:p>
          <a:p>
            <a:pPr marL="457200" indent="-457200">
              <a:buAutoNum type="arabicParenBoth"/>
            </a:pPr>
            <a:endParaRPr lang="en-US" dirty="0"/>
          </a:p>
          <a:p>
            <a:pPr marL="457200" indent="-457200">
              <a:buAutoNum type="arabicParenBoth"/>
            </a:pPr>
            <a:endParaRPr lang="en-US" dirty="0" smtClean="0"/>
          </a:p>
          <a:p>
            <a:pPr marL="0" indent="0"/>
            <a:r>
              <a:rPr lang="en-US" dirty="0" smtClean="0"/>
              <a:t>Note the infinite radial integration domains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534639"/>
            <a:ext cx="4257225" cy="732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140" y="3999190"/>
            <a:ext cx="4793850" cy="6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412776"/>
            <a:ext cx="6480770" cy="2879725"/>
          </a:xfrm>
        </p:spPr>
        <p:txBody>
          <a:bodyPr/>
          <a:lstStyle/>
          <a:p>
            <a:pPr marL="361950" indent="-361950"/>
            <a:r>
              <a:rPr lang="en-US" dirty="0"/>
              <a:t>Modelling of ECCD applied for NTM stabilization</a:t>
            </a:r>
            <a:endParaRPr lang="nl-NL" dirty="0"/>
          </a:p>
          <a:p>
            <a:pPr marL="361950" indent="-361950"/>
            <a:endParaRPr lang="en-US" dirty="0" smtClean="0"/>
          </a:p>
          <a:p>
            <a:pPr marL="361950" indent="-361950"/>
            <a:r>
              <a:rPr lang="en-US" dirty="0" smtClean="0"/>
              <a:t>1) Taking into account the flux surface topology in the presence of magnetic islands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wave propagation and absorption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plasma kinetic response</a:t>
            </a:r>
          </a:p>
          <a:p>
            <a:pPr marL="0" indent="0"/>
            <a:endParaRPr lang="en-US" sz="1800" dirty="0"/>
          </a:p>
          <a:p>
            <a:pPr marL="361950" indent="-361950"/>
            <a:r>
              <a:rPr lang="en-US" dirty="0" smtClean="0"/>
              <a:t>2) Taking into account ECCD in nonlinear plasma fluid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closure relations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r>
              <a:rPr lang="en-US" dirty="0" smtClean="0"/>
              <a:t>3) The generalized Rutherford equation revisited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relative contributions of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’(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j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 err="1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baseline="-25000" dirty="0" err="1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baseline="-25000" dirty="0" err="1"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79512" y="1448572"/>
            <a:ext cx="6480770" cy="507605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dirty="0" smtClean="0"/>
              <a:t>(</a:t>
            </a:r>
            <a:r>
              <a:rPr lang="en-US" dirty="0" err="1" smtClean="0"/>
              <a:t>j</a:t>
            </a:r>
            <a:r>
              <a:rPr lang="en-US" baseline="-25000" dirty="0" err="1" smtClean="0"/>
              <a:t>EC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complementary for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EC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18913"/>
            <a:ext cx="4221450" cy="7057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at the edge of the island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06148"/>
            <a:ext cx="3935250" cy="6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268" y="2060848"/>
            <a:ext cx="4046220" cy="3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79512" y="1448572"/>
            <a:ext cx="8712968" cy="5306885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dirty="0" smtClean="0"/>
              <a:t>(</a:t>
            </a:r>
            <a:r>
              <a:rPr lang="en-US" dirty="0" err="1" smtClean="0"/>
              <a:t>j</a:t>
            </a:r>
            <a:r>
              <a:rPr lang="en-US" baseline="-25000" dirty="0" err="1" smtClean="0"/>
              <a:t>EC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complementary for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EC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sz="1600" baseline="-25000" dirty="0"/>
          </a:p>
          <a:p>
            <a:pPr marL="0" lvl="0" indent="0" fontAlgn="auto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Analytical calculation: </a:t>
            </a:r>
          </a:p>
          <a:p>
            <a:pPr marL="0" lvl="0" indent="0" fontAlgn="auto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for J</a:t>
            </a:r>
            <a:r>
              <a:rPr lang="en-US" baseline="-25000" dirty="0" smtClean="0">
                <a:solidFill>
                  <a:srgbClr val="FF0000"/>
                </a:solidFill>
              </a:rPr>
              <a:t>EC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) with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= 8(x/w)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radial integrands 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’(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baseline="-25000" dirty="0" err="1" smtClean="0">
                <a:solidFill>
                  <a:srgbClr val="FF0000"/>
                </a:solidFill>
              </a:rPr>
              <a:t>EC</a:t>
            </a:r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baseline="-250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are identical up to a small second harmonic </a:t>
            </a:r>
            <a:r>
              <a:rPr lang="en-US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18913"/>
            <a:ext cx="4221450" cy="7057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at the edge of the island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06148"/>
            <a:ext cx="3935250" cy="6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268" y="2060848"/>
            <a:ext cx="4046220" cy="3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GRE on 2D reduced MHD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268760"/>
            <a:ext cx="6480770" cy="2879725"/>
          </a:xfrm>
        </p:spPr>
        <p:txBody>
          <a:bodyPr/>
          <a:lstStyle/>
          <a:p>
            <a:r>
              <a:rPr lang="en-US" dirty="0" smtClean="0"/>
              <a:t>2D reduced MHD code solving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Discretization: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radial finite differences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helical angle Fourier decomposition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/>
            <a:r>
              <a:rPr lang="en-US" dirty="0" smtClean="0"/>
              <a:t>Boundary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matching to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dirty="0" smtClean="0"/>
              <a:t> from “exterior solution”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/>
            <a:r>
              <a:rPr lang="en-US" dirty="0" smtClean="0"/>
              <a:t>Equilibrium: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00808"/>
            <a:ext cx="3935250" cy="1572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5877272"/>
            <a:ext cx="1896075" cy="4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068960"/>
            <a:ext cx="4392488" cy="34581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Stabilization of NTM by ECCD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55576" y="1340768"/>
            <a:ext cx="7416874" cy="3384079"/>
          </a:xfrm>
        </p:spPr>
        <p:txBody>
          <a:bodyPr/>
          <a:lstStyle/>
          <a:p>
            <a:r>
              <a:rPr lang="en-US" dirty="0" smtClean="0"/>
              <a:t>Model parameters: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Linearly stable mode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dirty="0" smtClean="0"/>
              <a:t> = 1 m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Bootstrap current perturbation –</a:t>
            </a:r>
            <a:r>
              <a:rPr lang="en-US" dirty="0" err="1" smtClean="0"/>
              <a:t>J</a:t>
            </a:r>
            <a:r>
              <a:rPr lang="en-US" baseline="-25000" dirty="0" err="1" smtClean="0"/>
              <a:t>bs</a:t>
            </a:r>
            <a:r>
              <a:rPr lang="en-US" dirty="0" smtClean="0"/>
              <a:t> inside island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CW ECCD with full Gaussian width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EC</a:t>
            </a:r>
            <a:r>
              <a:rPr lang="en-US" dirty="0" smtClean="0"/>
              <a:t> = 1 cm averaged over flux surfaces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4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bootstrap drive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115616" y="4869755"/>
            <a:ext cx="7344816" cy="1583581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Largest effect from the </a:t>
            </a:r>
            <a:r>
              <a:rPr lang="en-US" dirty="0" err="1" smtClean="0"/>
              <a:t>poloidally</a:t>
            </a:r>
            <a:r>
              <a:rPr lang="en-US" dirty="0" smtClean="0"/>
              <a:t> averaged current perturbation k=0 (only after finite diffusion time)</a:t>
            </a:r>
            <a:endParaRPr lang="en-US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Response to helical current perturbation k=1 is immediate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55466"/>
            <a:ext cx="4520530" cy="3546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88" y="1340768"/>
            <a:ext cx="2540025" cy="9112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535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ECCD term(s)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5445522"/>
            <a:ext cx="6480770" cy="10798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 effect of ECCD contained in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ECCD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all cases the dominant effect comes from the </a:t>
            </a:r>
            <a:r>
              <a:rPr lang="en-US" dirty="0" err="1" smtClean="0"/>
              <a:t>poloidally</a:t>
            </a:r>
            <a:r>
              <a:rPr lang="en-US" dirty="0" smtClean="0"/>
              <a:t> averaged current perturbation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03567"/>
            <a:ext cx="5545126" cy="9380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87" y="2054136"/>
            <a:ext cx="4436816" cy="3463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380311" y="1510469"/>
            <a:ext cx="16561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De Lazzari and Westerhof 2009</a:t>
            </a:r>
            <a:endParaRPr kumimoji="0" lang="nl-NL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196752"/>
            <a:ext cx="6984776" cy="3456087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n-US" dirty="0" smtClean="0"/>
              <a:t>Ray-tracing and Fokker-Planck codes for ECCD modelling in presence of magnetic islands</a:t>
            </a:r>
          </a:p>
          <a:p>
            <a:pPr marL="715963" lvl="1" indent="-273050">
              <a:buFont typeface="Arial" panose="020B0604020202020204" pitchFamily="34" charset="0"/>
              <a:buChar char="•"/>
            </a:pPr>
            <a:r>
              <a:rPr lang="en-US" dirty="0" smtClean="0"/>
              <a:t>applications to NTM control</a:t>
            </a:r>
          </a:p>
          <a:p>
            <a:pPr marL="715963" lvl="1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Ayten et al.</a:t>
            </a:r>
            <a:r>
              <a:rPr lang="it-IT" dirty="0"/>
              <a:t> Nucl. Fusion </a:t>
            </a:r>
            <a:r>
              <a:rPr lang="it-IT" b="1" dirty="0"/>
              <a:t>54</a:t>
            </a:r>
            <a:r>
              <a:rPr lang="it-IT" dirty="0"/>
              <a:t> (2014) 073001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New 2 current closure model for ECCD</a:t>
            </a:r>
          </a:p>
          <a:p>
            <a:pPr marL="715963" lvl="2" indent="-273050">
              <a:buFont typeface="Arial" panose="020B0604020202020204" pitchFamily="34" charset="0"/>
              <a:buChar char="•"/>
            </a:pPr>
            <a:r>
              <a:rPr lang="en-US" dirty="0"/>
              <a:t>validated on Fokker-Planck calculations</a:t>
            </a:r>
          </a:p>
          <a:p>
            <a:pPr marL="715963" lvl="2" indent="-273050">
              <a:buFont typeface="Arial" panose="020B0604020202020204" pitchFamily="34" charset="0"/>
              <a:buChar char="•"/>
            </a:pPr>
            <a:r>
              <a:rPr lang="en-US" dirty="0"/>
              <a:t>implemented in JOREK</a:t>
            </a:r>
          </a:p>
          <a:p>
            <a:pPr marL="715963" lvl="2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Westerhof and Pratt, </a:t>
            </a:r>
            <a:r>
              <a:rPr lang="en-US" dirty="0" err="1" smtClean="0"/>
              <a:t>PoP</a:t>
            </a:r>
            <a:r>
              <a:rPr lang="en-US" dirty="0" smtClean="0"/>
              <a:t> </a:t>
            </a:r>
            <a:r>
              <a:rPr lang="en-US" b="1" dirty="0"/>
              <a:t>21</a:t>
            </a:r>
            <a:r>
              <a:rPr lang="en-US" dirty="0"/>
              <a:t> (2014) </a:t>
            </a:r>
            <a:r>
              <a:rPr lang="en-US" dirty="0" smtClean="0"/>
              <a:t>102516</a:t>
            </a:r>
          </a:p>
          <a:p>
            <a:pPr marL="457200" indent="-457200">
              <a:buAutoNum type="arabicParenBoth"/>
            </a:pPr>
            <a:r>
              <a:rPr lang="en-US" dirty="0" smtClean="0"/>
              <a:t>GRE validated by 2D reduced MHD simulations</a:t>
            </a:r>
          </a:p>
          <a:p>
            <a:pPr marL="715963" lvl="1" indent="-2730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dominant contribution from </a:t>
            </a:r>
            <a:r>
              <a:rPr lang="en-US" dirty="0" err="1" smtClean="0"/>
              <a:t>poloidally</a:t>
            </a:r>
            <a:r>
              <a:rPr lang="en-US" dirty="0" smtClean="0"/>
              <a:t> averaged rather than helical current perturbation</a:t>
            </a:r>
          </a:p>
          <a:p>
            <a:pPr marL="715963" lvl="1" indent="-2730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full effect of ECCD contained in commonly used expression for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’</a:t>
            </a:r>
            <a:r>
              <a:rPr lang="en-US" baseline="-25000" dirty="0" smtClean="0"/>
              <a:t>ECCD</a:t>
            </a:r>
            <a:endParaRPr lang="en-US" dirty="0" smtClean="0"/>
          </a:p>
          <a:p>
            <a:pPr marL="715963" lvl="1" indent="-2730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letter to be submitted</a:t>
            </a:r>
          </a:p>
          <a:p>
            <a:pPr marL="500063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AutoNum type="arabi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Many thanks to my coworkers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Bircan Ayten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Hugo de Blank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Jane Pratt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sz="1400" dirty="0" smtClean="0"/>
              <a:t>The JOREK results were obtained on the HELIOS supercomputer of IFERC at </a:t>
            </a:r>
            <a:r>
              <a:rPr lang="en-US" sz="1400" dirty="0" err="1" smtClean="0"/>
              <a:t>Rokkasho</a:t>
            </a:r>
            <a:r>
              <a:rPr lang="en-US" sz="1400" dirty="0" smtClean="0"/>
              <a:t> Japan.</a:t>
            </a:r>
            <a:endParaRPr lang="en-US" sz="1400" dirty="0"/>
          </a:p>
          <a:p>
            <a:pPr marL="0" indent="0"/>
            <a:endParaRPr lang="en-US" sz="1400" dirty="0" smtClean="0"/>
          </a:p>
          <a:p>
            <a:pPr marL="0" indent="0"/>
            <a:r>
              <a:rPr lang="en-US" sz="1400" dirty="0" smtClean="0"/>
              <a:t>This </a:t>
            </a:r>
            <a:r>
              <a:rPr lang="en-US" sz="1400" dirty="0"/>
              <a:t>project was carried out with financial support from NWO. The work has been carried out within the framework of the </a:t>
            </a:r>
            <a:r>
              <a:rPr lang="en-US" sz="1400" dirty="0" err="1"/>
              <a:t>EUROfusion</a:t>
            </a:r>
            <a:r>
              <a:rPr lang="en-US" sz="1400" dirty="0"/>
              <a:t> Consortium and has received funding from the </a:t>
            </a:r>
            <a:r>
              <a:rPr lang="en-US" sz="1400" dirty="0" err="1"/>
              <a:t>Euratom</a:t>
            </a:r>
            <a:r>
              <a:rPr lang="en-US" sz="1400" dirty="0"/>
              <a:t> research and training programme 2014-2018 under grant agreement No 633053. The views and opinions expressed herein do not necessarily reflect those of the European Commission</a:t>
            </a:r>
            <a:endParaRPr lang="nl-NL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896"/>
            <a:ext cx="914400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analysis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196752"/>
            <a:ext cx="6480770" cy="2879725"/>
          </a:xfrm>
        </p:spPr>
        <p:txBody>
          <a:bodyPr/>
          <a:lstStyle/>
          <a:p>
            <a:r>
              <a:rPr lang="en-US" dirty="0" smtClean="0"/>
              <a:t>For any </a:t>
            </a:r>
            <a:r>
              <a:rPr lang="en-US" sz="2200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j</a:t>
            </a:r>
            <a:r>
              <a:rPr lang="en-US" baseline="-25000" dirty="0" err="1" smtClean="0"/>
              <a:t>i</a:t>
            </a:r>
            <a:r>
              <a:rPr lang="en-US" dirty="0" smtClean="0"/>
              <a:t>(</a:t>
            </a:r>
            <a:r>
              <a:rPr lang="en-US" sz="2200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) where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62" y="1223911"/>
            <a:ext cx="2529600" cy="410454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825"/>
            <a:ext cx="5284493" cy="2604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02" y="4339508"/>
            <a:ext cx="6308191" cy="251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297139">
            <a:off x="467544" y="3181617"/>
            <a:ext cx="8424936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Conclusion:</a:t>
            </a:r>
            <a:endParaRPr lang="en-US" sz="2400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The integrands of </a:t>
            </a:r>
            <a:r>
              <a:rPr lang="en-US" sz="2400" dirty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’(</a:t>
            </a:r>
            <a:r>
              <a:rPr lang="en-US" sz="2400" dirty="0" err="1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>
                <a:solidFill>
                  <a:schemeClr val="accent1"/>
                </a:solidFill>
              </a:rPr>
              <a:t>j</a:t>
            </a:r>
            <a:r>
              <a:rPr lang="en-US" sz="2400" baseline="-25000" dirty="0" err="1">
                <a:solidFill>
                  <a:schemeClr val="accent1"/>
                </a:solidFill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)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are identical up to a small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second harmonic term</a:t>
            </a:r>
            <a:endParaRPr kumimoji="0" lang="nl-NL" sz="2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assumptions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844824"/>
            <a:ext cx="6480770" cy="2879725"/>
          </a:xfrm>
        </p:spPr>
        <p:txBody>
          <a:bodyPr/>
          <a:lstStyle/>
          <a:p>
            <a:r>
              <a:rPr lang="en-US" dirty="0"/>
              <a:t>ECCD applied for NTM stabilization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Separation </a:t>
            </a:r>
            <a:r>
              <a:rPr lang="en-US" dirty="0"/>
              <a:t>of time scales:</a:t>
            </a:r>
          </a:p>
          <a:p>
            <a:pPr algn="ctr"/>
            <a:r>
              <a:rPr lang="en-US" sz="2400" dirty="0" err="1">
                <a:latin typeface="Symbol" panose="05050102010706020507" pitchFamily="18" charset="2"/>
              </a:rPr>
              <a:t>t</a:t>
            </a:r>
            <a:r>
              <a:rPr lang="en-US" baseline="-25000" dirty="0" err="1"/>
              <a:t>wave</a:t>
            </a:r>
            <a:r>
              <a:rPr lang="en-US" baseline="-25000" dirty="0"/>
              <a:t> </a:t>
            </a:r>
            <a:r>
              <a:rPr lang="en-US" baseline="-25000" dirty="0" smtClean="0"/>
              <a:t>propagation</a:t>
            </a:r>
            <a:r>
              <a:rPr lang="en-US" dirty="0"/>
              <a:t> &lt;&lt;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kinetic</a:t>
            </a:r>
            <a:r>
              <a:rPr lang="en-US" dirty="0" smtClean="0"/>
              <a:t>, </a:t>
            </a:r>
            <a:r>
              <a:rPr lang="en-US" sz="2400" dirty="0" err="1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rotation</a:t>
            </a:r>
            <a:r>
              <a:rPr lang="en-US" dirty="0" smtClean="0"/>
              <a:t> &lt;&lt; </a:t>
            </a:r>
            <a:r>
              <a:rPr lang="en-US" sz="2400" dirty="0" err="1">
                <a:latin typeface="Symbol" panose="05050102010706020507" pitchFamily="18" charset="2"/>
              </a:rPr>
              <a:t>t</a:t>
            </a:r>
            <a:r>
              <a:rPr lang="en-US" baseline="-25000" dirty="0" err="1"/>
              <a:t>mode</a:t>
            </a:r>
            <a:r>
              <a:rPr lang="en-US" baseline="-25000" dirty="0"/>
              <a:t> growth</a:t>
            </a:r>
          </a:p>
          <a:p>
            <a:endParaRPr lang="en-US" dirty="0"/>
          </a:p>
          <a:p>
            <a:pPr marL="0" indent="0"/>
            <a:r>
              <a:rPr lang="en-US" dirty="0"/>
              <a:t>Quasi-steady state with helically closed magnetic surfaces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/>
              <a:t>and n</a:t>
            </a:r>
            <a:r>
              <a:rPr lang="en-US" baseline="-25000" dirty="0"/>
              <a:t>e</a:t>
            </a:r>
            <a:r>
              <a:rPr lang="en-US" dirty="0"/>
              <a:t> functions of perturbed flux surfaces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7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251520" y="1290223"/>
            <a:ext cx="4752528" cy="4824536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dirty="0" smtClean="0"/>
              <a:t>Plasma geometry defined by 2D equilibrium </a:t>
            </a:r>
            <a:r>
              <a:rPr lang="en-US" sz="2400" i="1" dirty="0" err="1" smtClean="0">
                <a:latin typeface="Symbol" panose="05050102010706020507" pitchFamily="18" charset="2"/>
              </a:rPr>
              <a:t>y</a:t>
            </a:r>
            <a:r>
              <a:rPr lang="en-US" baseline="-25000" dirty="0" err="1" smtClean="0"/>
              <a:t>eq</a:t>
            </a:r>
            <a:r>
              <a:rPr lang="en-US" dirty="0" smtClean="0"/>
              <a:t>(R,Z)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equilibrium helical flux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introduce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straight field line angle </a:t>
            </a:r>
            <a:r>
              <a:rPr lang="en-US" sz="2400" i="1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s</a:t>
            </a:r>
            <a:r>
              <a:rPr lang="en-US" dirty="0" smtClean="0"/>
              <a:t> at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helical flux perturbation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50" y="1290223"/>
            <a:ext cx="3615553" cy="5091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57" y="5373216"/>
            <a:ext cx="4395181" cy="8130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configuration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16" y="3800806"/>
            <a:ext cx="1833960" cy="27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75" y="2589402"/>
            <a:ext cx="4015741" cy="6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profiles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251520" y="1556792"/>
            <a:ext cx="4752528" cy="4824536"/>
          </a:xfrm>
        </p:spPr>
        <p:txBody>
          <a:bodyPr/>
          <a:lstStyle/>
          <a:p>
            <a:pPr marL="0" indent="0"/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/>
              <a:t>and n</a:t>
            </a:r>
            <a:r>
              <a:rPr lang="en-US" baseline="-25000" dirty="0"/>
              <a:t>e</a:t>
            </a:r>
            <a:r>
              <a:rPr lang="en-US" dirty="0"/>
              <a:t> functions of perturbed flux </a:t>
            </a:r>
            <a:r>
              <a:rPr lang="en-US" dirty="0" smtClean="0"/>
              <a:t>surfaces</a:t>
            </a:r>
          </a:p>
          <a:p>
            <a:pPr marL="0" indent="0"/>
            <a:endParaRPr lang="en-US" sz="1050" dirty="0" smtClean="0"/>
          </a:p>
          <a:p>
            <a:pPr marL="0" indent="0"/>
            <a:r>
              <a:rPr lang="en-US" dirty="0" smtClean="0"/>
              <a:t>at r &gt;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outside island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sz="1400" dirty="0" smtClean="0"/>
          </a:p>
          <a:p>
            <a:pPr marL="0" indent="0"/>
            <a:r>
              <a:rPr lang="en-US" dirty="0" smtClean="0"/>
              <a:t>inside island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sz="1400" dirty="0" smtClean="0"/>
          </a:p>
          <a:p>
            <a:pPr marL="0" indent="0"/>
            <a:r>
              <a:rPr lang="en-US" dirty="0" smtClean="0"/>
              <a:t>at  r &lt;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outside island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799" y="1628800"/>
            <a:ext cx="3901045" cy="3136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96" y="2802687"/>
            <a:ext cx="4545376" cy="87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96" y="4139611"/>
            <a:ext cx="3162000" cy="927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96" y="5499126"/>
            <a:ext cx="5375401" cy="93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624" y="6237214"/>
            <a:ext cx="3992026" cy="6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propagation and absorption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628800"/>
            <a:ext cx="6480770" cy="2879725"/>
          </a:xfrm>
        </p:spPr>
        <p:txBody>
          <a:bodyPr/>
          <a:lstStyle/>
          <a:p>
            <a:pPr marL="0" indent="0"/>
            <a:r>
              <a:rPr lang="en-US" dirty="0" smtClean="0"/>
              <a:t>Modified flux surface geometry implemented in TORAYFOM ray tracing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Minor changes in ray trajectories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Fundamental changes in power deposition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p(</a:t>
            </a:r>
            <a:r>
              <a:rPr lang="en-US" i="1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) for O-point heating (small </a:t>
            </a:r>
            <a:r>
              <a:rPr lang="en-US" dirty="0" err="1" smtClean="0"/>
              <a:t>d</a:t>
            </a:r>
            <a:r>
              <a:rPr lang="en-US" i="1" dirty="0" err="1" smtClean="0"/>
              <a:t>V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 p(</a:t>
            </a:r>
            <a:r>
              <a:rPr lang="en-US" i="1" dirty="0">
                <a:latin typeface="Symbol" panose="05050102010706020507" pitchFamily="18" charset="2"/>
              </a:rPr>
              <a:t>y</a:t>
            </a:r>
            <a:r>
              <a:rPr lang="en-US" dirty="0"/>
              <a:t>) for </a:t>
            </a:r>
            <a:r>
              <a:rPr lang="en-US" dirty="0" smtClean="0"/>
              <a:t>X-point </a:t>
            </a:r>
            <a:r>
              <a:rPr lang="en-US" dirty="0"/>
              <a:t>heating </a:t>
            </a:r>
            <a:r>
              <a:rPr lang="en-US" dirty="0" smtClean="0"/>
              <a:t>(large </a:t>
            </a:r>
            <a:r>
              <a:rPr lang="en-US" dirty="0" err="1" smtClean="0"/>
              <a:t>d</a:t>
            </a:r>
            <a:r>
              <a:rPr lang="en-US" i="1" dirty="0" err="1" smtClean="0"/>
              <a:t>P</a:t>
            </a:r>
            <a:r>
              <a:rPr lang="en-US" dirty="0" smtClean="0"/>
              <a:t> due to flux expansion)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/>
            <a:r>
              <a:rPr lang="en-US" sz="1600" dirty="0" smtClean="0"/>
              <a:t>Previous work by Isliker et al.</a:t>
            </a:r>
            <a:r>
              <a:rPr lang="fr-FR" sz="1600" dirty="0"/>
              <a:t> </a:t>
            </a:r>
            <a:r>
              <a:rPr lang="fr-FR" sz="1600" dirty="0" smtClean="0"/>
              <a:t>(2012) Plasma </a:t>
            </a:r>
            <a:r>
              <a:rPr lang="fr-FR" sz="1600" dirty="0"/>
              <a:t>Phys. Control. Fusion </a:t>
            </a:r>
            <a:r>
              <a:rPr lang="fr-FR" sz="1600" b="1" dirty="0"/>
              <a:t>54</a:t>
            </a:r>
            <a:r>
              <a:rPr lang="fr-FR" sz="1600" dirty="0"/>
              <a:t> 095005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68960"/>
            <a:ext cx="1739100" cy="7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deposition profile p(</a:t>
            </a:r>
            <a:r>
              <a:rPr lang="en-US" sz="3200" i="1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LFS</a:t>
            </a:r>
            <a:r>
              <a:rPr lang="en-US" sz="2400" dirty="0" smtClean="0"/>
              <a:t>)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7544" y="1340768"/>
            <a:ext cx="6480770" cy="2879725"/>
          </a:xfrm>
        </p:spPr>
        <p:txBody>
          <a:bodyPr/>
          <a:lstStyle/>
          <a:p>
            <a:pPr marL="0" indent="0"/>
            <a:r>
              <a:rPr lang="en-US" dirty="0" smtClean="0"/>
              <a:t>ECCD in a 4 cm wide 3/2 NTM on ASDEX Upgrade #26827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function of LFS minor radius in the plasma cross section with O-point in LFS mid plane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without island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ECRH</a:t>
            </a:r>
            <a:r>
              <a:rPr lang="en-US" dirty="0" smtClean="0"/>
              <a:t>(x) &lt; 4 MW/m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3212976"/>
            <a:ext cx="8275554" cy="321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006750"/>
            <a:ext cx="1584176" cy="22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high power density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691680" y="1412776"/>
            <a:ext cx="6480770" cy="2879725"/>
          </a:xfrm>
        </p:spPr>
        <p:txBody>
          <a:bodyPr/>
          <a:lstStyle/>
          <a:p>
            <a:r>
              <a:rPr lang="en-US" dirty="0" smtClean="0"/>
              <a:t>Threshold for nonlinear effects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dirty="0" smtClean="0"/>
              <a:t>Harvey et </a:t>
            </a:r>
            <a:r>
              <a:rPr lang="en-US" sz="1600" dirty="0"/>
              <a:t>al</a:t>
            </a:r>
            <a:r>
              <a:rPr lang="en-US" sz="1600" dirty="0" smtClean="0"/>
              <a:t>. </a:t>
            </a:r>
            <a:r>
              <a:rPr lang="en-US" sz="1600" dirty="0"/>
              <a:t>Phys. Rev. Lett</a:t>
            </a:r>
            <a:r>
              <a:rPr lang="en-US" sz="1600" dirty="0" smtClean="0"/>
              <a:t>. (1989) </a:t>
            </a:r>
            <a:r>
              <a:rPr lang="en-US" sz="1600" b="1" dirty="0" smtClean="0"/>
              <a:t>62</a:t>
            </a:r>
            <a:r>
              <a:rPr lang="en-US" sz="1600" dirty="0" smtClean="0"/>
              <a:t> 426</a:t>
            </a:r>
            <a:endParaRPr lang="nl-NL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16832"/>
            <a:ext cx="5375401" cy="4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865607"/>
            <a:ext cx="4752607" cy="36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Fokker-Planck modelling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7544" y="1412776"/>
            <a:ext cx="7200850" cy="4968552"/>
          </a:xfrm>
        </p:spPr>
        <p:txBody>
          <a:bodyPr/>
          <a:lstStyle/>
          <a:p>
            <a:pPr marL="0" indent="0"/>
            <a:r>
              <a:rPr lang="en-US" dirty="0"/>
              <a:t>Fokker-Planck code RELAX adapted to solve </a:t>
            </a:r>
            <a:r>
              <a:rPr lang="en-US" dirty="0" smtClean="0"/>
              <a:t>bounce </a:t>
            </a:r>
            <a:r>
              <a:rPr lang="en-US" dirty="0"/>
              <a:t>averaged FP </a:t>
            </a:r>
            <a:r>
              <a:rPr lang="en-US" dirty="0" smtClean="0"/>
              <a:t>equation </a:t>
            </a:r>
            <a:r>
              <a:rPr lang="en-US" dirty="0"/>
              <a:t>on </a:t>
            </a:r>
            <a:r>
              <a:rPr lang="en-US" dirty="0" smtClean="0"/>
              <a:t>island flux </a:t>
            </a:r>
            <a:r>
              <a:rPr lang="en-US" dirty="0"/>
              <a:t>surfaces</a:t>
            </a:r>
            <a:endParaRPr lang="nl-NL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Approximations</a:t>
            </a:r>
          </a:p>
          <a:p>
            <a:r>
              <a:rPr lang="en-US" dirty="0"/>
              <a:t>i</a:t>
            </a:r>
            <a:r>
              <a:rPr lang="en-US" dirty="0" smtClean="0"/>
              <a:t>nside island: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bounce integrals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 bounce integral on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pPr marL="0" indent="0"/>
            <a:r>
              <a:rPr lang="en-US" dirty="0" smtClean="0"/>
              <a:t>outside island: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bounce integrals on equivalent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Effect of island contained in </a:t>
            </a:r>
            <a:r>
              <a:rPr lang="en-US" dirty="0" err="1" smtClean="0"/>
              <a:t>dV</a:t>
            </a:r>
            <a:r>
              <a:rPr lang="en-US" dirty="0" smtClean="0"/>
              <a:t>(</a:t>
            </a:r>
            <a:r>
              <a:rPr lang="en-US" sz="2400" i="1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1" y="2167111"/>
            <a:ext cx="3792150" cy="97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478229"/>
            <a:ext cx="3096344" cy="4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FFER 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DIFFER 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FER powerpoint 2">
        <a:dk1>
          <a:srgbClr val="000000"/>
        </a:dk1>
        <a:lt1>
          <a:srgbClr val="FFFFFF"/>
        </a:lt1>
        <a:dk2>
          <a:srgbClr val="03080D"/>
        </a:dk2>
        <a:lt2>
          <a:srgbClr val="CBDBC3"/>
        </a:lt2>
        <a:accent1>
          <a:srgbClr val="E84610"/>
        </a:accent1>
        <a:accent2>
          <a:srgbClr val="F7D21E"/>
        </a:accent2>
        <a:accent3>
          <a:srgbClr val="FFFFFF"/>
        </a:accent3>
        <a:accent4>
          <a:srgbClr val="000000"/>
        </a:accent4>
        <a:accent5>
          <a:srgbClr val="F2B0AA"/>
        </a:accent5>
        <a:accent6>
          <a:srgbClr val="E0BE1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IFFER_powerpoint 2">
    <a:dk1>
      <a:srgbClr val="000000"/>
    </a:dk1>
    <a:lt1>
      <a:srgbClr val="FFFFFF"/>
    </a:lt1>
    <a:dk2>
      <a:srgbClr val="03080D"/>
    </a:dk2>
    <a:lt2>
      <a:srgbClr val="CBDBC3"/>
    </a:lt2>
    <a:accent1>
      <a:srgbClr val="E84610"/>
    </a:accent1>
    <a:accent2>
      <a:srgbClr val="F7D21E"/>
    </a:accent2>
    <a:accent3>
      <a:srgbClr val="FFFFFF"/>
    </a:accent3>
    <a:accent4>
      <a:srgbClr val="000000"/>
    </a:accent4>
    <a:accent5>
      <a:srgbClr val="F2B0AA"/>
    </a:accent5>
    <a:accent6>
      <a:srgbClr val="E0BE1A"/>
    </a:accent6>
    <a:hlink>
      <a:srgbClr val="008000"/>
    </a:hlink>
    <a:folHlink>
      <a:srgbClr val="66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DIFFER powerpoint</Template>
  <TotalTime>3705</TotalTime>
  <Words>1107</Words>
  <Application>Microsoft Office PowerPoint</Application>
  <PresentationFormat>On-screen Show (4:3)</PresentationFormat>
  <Paragraphs>258</Paragraphs>
  <Slides>28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Verdana</vt:lpstr>
      <vt:lpstr>Calibri</vt:lpstr>
      <vt:lpstr>Arial</vt:lpstr>
      <vt:lpstr>Symbol</vt:lpstr>
      <vt:lpstr>DIFFER powerpoint</vt:lpstr>
      <vt:lpstr>PowerPoint Presentation</vt:lpstr>
      <vt:lpstr>Overview</vt:lpstr>
      <vt:lpstr>Basic assumptions</vt:lpstr>
      <vt:lpstr>Plasma configuration</vt:lpstr>
      <vt:lpstr>Plasma profiles</vt:lpstr>
      <vt:lpstr>Wave propagation and absorption</vt:lpstr>
      <vt:lpstr>Power deposition profile p(y(xLFS))</vt:lpstr>
      <vt:lpstr>Consequences of high power density</vt:lpstr>
      <vt:lpstr>Fokker-Planck modelling</vt:lpstr>
      <vt:lpstr>CW O-point ECCD in locked island</vt:lpstr>
      <vt:lpstr>CW ECCD in a rotating island</vt:lpstr>
      <vt:lpstr>Effect on D’CD in Rutherford equation</vt:lpstr>
      <vt:lpstr>PowerPoint Presentation</vt:lpstr>
      <vt:lpstr>Closure relations</vt:lpstr>
      <vt:lpstr>A simple picture of ECCD</vt:lpstr>
      <vt:lpstr>Validation of two current model</vt:lpstr>
      <vt:lpstr>2 current model implemented in JOREK</vt:lpstr>
      <vt:lpstr>PowerPoint Presentation</vt:lpstr>
      <vt:lpstr>Two effects of ECCD</vt:lpstr>
      <vt:lpstr>Matching at the edge of the island</vt:lpstr>
      <vt:lpstr>Matching at the edge of the island</vt:lpstr>
      <vt:lpstr>Validating GRE on 2D reduced MHD</vt:lpstr>
      <vt:lpstr>Stabilization of NTM by ECCD</vt:lpstr>
      <vt:lpstr>Testing the bootstrap drive</vt:lpstr>
      <vt:lpstr>Testing the ECCD term(s)</vt:lpstr>
      <vt:lpstr>Summary and Conclusions</vt:lpstr>
      <vt:lpstr>Acknowledgement</vt:lpstr>
      <vt:lpstr>A closer look at the analysis</vt:lpstr>
    </vt:vector>
  </TitlesOfParts>
  <Company>FOM Rijnhuizen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A.M.A. van Oploo</dc:creator>
  <cp:lastModifiedBy>Egbert Westerhof</cp:lastModifiedBy>
  <cp:revision>185</cp:revision>
  <dcterms:created xsi:type="dcterms:W3CDTF">2012-08-27T11:42:38Z</dcterms:created>
  <dcterms:modified xsi:type="dcterms:W3CDTF">2015-09-30T14:56:15Z</dcterms:modified>
</cp:coreProperties>
</file>